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0" r:id="rId5"/>
  </p:sldMasterIdLst>
  <p:notesMasterIdLst>
    <p:notesMasterId r:id="rId19"/>
  </p:notesMasterIdLst>
  <p:sldIdLst>
    <p:sldId id="256" r:id="rId6"/>
    <p:sldId id="257" r:id="rId7"/>
    <p:sldId id="273" r:id="rId8"/>
    <p:sldId id="275" r:id="rId9"/>
    <p:sldId id="276" r:id="rId10"/>
    <p:sldId id="258" r:id="rId11"/>
    <p:sldId id="260" r:id="rId12"/>
    <p:sldId id="261" r:id="rId13"/>
    <p:sldId id="570" r:id="rId14"/>
    <p:sldId id="263" r:id="rId15"/>
    <p:sldId id="264" r:id="rId16"/>
    <p:sldId id="280" r:id="rId17"/>
    <p:sldId id="266"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62">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jGfjNGx8RemjbWBJhef6cTTU3y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116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2569B-F14E-4FE3-A87B-49C70F406863}" type="slidenum">
              <a:rPr lang="en-GB" smtClean="0"/>
              <a:t>12</a:t>
            </a:fld>
            <a:endParaRPr lang="en-GB"/>
          </a:p>
        </p:txBody>
      </p:sp>
    </p:spTree>
    <p:extLst>
      <p:ext uri="{BB962C8B-B14F-4D97-AF65-F5344CB8AC3E}">
        <p14:creationId xmlns:p14="http://schemas.microsoft.com/office/powerpoint/2010/main" val="4291474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D2569B-F14E-4FE3-A87B-49C70F406863}" type="slidenum">
              <a:rPr lang="en-GB" smtClean="0"/>
              <a:t>3</a:t>
            </a:fld>
            <a:endParaRPr lang="en-GB"/>
          </a:p>
        </p:txBody>
      </p:sp>
    </p:spTree>
    <p:extLst>
      <p:ext uri="{BB962C8B-B14F-4D97-AF65-F5344CB8AC3E}">
        <p14:creationId xmlns:p14="http://schemas.microsoft.com/office/powerpoint/2010/main" val="263847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p:txBody>
      </p:sp>
      <p:sp>
        <p:nvSpPr>
          <p:cNvPr id="4" name="Slide Number Placeholder 3"/>
          <p:cNvSpPr>
            <a:spLocks noGrp="1"/>
          </p:cNvSpPr>
          <p:nvPr>
            <p:ph type="sldNum" sz="quarter" idx="5"/>
          </p:nvPr>
        </p:nvSpPr>
        <p:spPr/>
        <p:txBody>
          <a:bodyPr/>
          <a:lstStyle/>
          <a:p>
            <a:fld id="{0AD2569B-F14E-4FE3-A87B-49C70F406863}" type="slidenum">
              <a:rPr lang="en-GB" smtClean="0"/>
              <a:t>4</a:t>
            </a:fld>
            <a:endParaRPr lang="en-GB"/>
          </a:p>
        </p:txBody>
      </p:sp>
    </p:spTree>
    <p:extLst>
      <p:ext uri="{BB962C8B-B14F-4D97-AF65-F5344CB8AC3E}">
        <p14:creationId xmlns:p14="http://schemas.microsoft.com/office/powerpoint/2010/main" val="132888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0AD2569B-F14E-4FE3-A87B-49C70F406863}" type="slidenum">
              <a:rPr lang="en-GB" smtClean="0"/>
              <a:t>5</a:t>
            </a:fld>
            <a:endParaRPr lang="en-GB"/>
          </a:p>
        </p:txBody>
      </p:sp>
      <p:sp>
        <p:nvSpPr>
          <p:cNvPr id="6" name="TextBox 5">
            <a:extLst>
              <a:ext uri="{FF2B5EF4-FFF2-40B4-BE49-F238E27FC236}">
                <a16:creationId xmlns:a16="http://schemas.microsoft.com/office/drawing/2014/main" id="{05A9A308-12A2-46A1-8BC7-3C471D15BDFE}"/>
              </a:ext>
            </a:extLst>
          </p:cNvPr>
          <p:cNvSpPr txBox="1"/>
          <p:nvPr/>
        </p:nvSpPr>
        <p:spPr>
          <a:xfrm>
            <a:off x="685800" y="4400550"/>
            <a:ext cx="54864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It is clear that the key driver for the Arc is to deliver a strong economy – but leaders and chairs are clear the quality of our places and strength of our people is what will ensure higher and more sustained economic growth in future. With climate change recognised as our greatest collective threat, there is belief and evidence to suggest that if anywhere can tackle these grand challenges, it is the Arc with its track record for solid growth based on innovation and strong entrepreneurship.</a:t>
            </a:r>
          </a:p>
        </p:txBody>
      </p:sp>
    </p:spTree>
    <p:extLst>
      <p:ext uri="{BB962C8B-B14F-4D97-AF65-F5344CB8AC3E}">
        <p14:creationId xmlns:p14="http://schemas.microsoft.com/office/powerpoint/2010/main" val="331638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D2569B-F14E-4FE3-A87B-49C70F4068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28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15"/>
          <p:cNvSpPr/>
          <p:nvPr/>
        </p:nvSpPr>
        <p:spPr>
          <a:xfrm>
            <a:off x="0" y="0"/>
            <a:ext cx="12192000" cy="6846093"/>
          </a:xfrm>
          <a:prstGeom prst="rect">
            <a:avLst/>
          </a:prstGeom>
          <a:solidFill>
            <a:schemeClr val="accent1"/>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1" name="Google Shape;81;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6"/>
          <p:cNvSpPr/>
          <p:nvPr/>
        </p:nvSpPr>
        <p:spPr>
          <a:xfrm>
            <a:off x="0" y="6165056"/>
            <a:ext cx="12192000" cy="68103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18"/>
          <p:cNvSpPr/>
          <p:nvPr/>
        </p:nvSpPr>
        <p:spPr>
          <a:xfrm>
            <a:off x="0" y="6165056"/>
            <a:ext cx="12192000" cy="68103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Google Shape;3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5"/>
        <p:cNvGrpSpPr/>
        <p:nvPr/>
      </p:nvGrpSpPr>
      <p:grpSpPr>
        <a:xfrm>
          <a:off x="0" y="0"/>
          <a:ext cx="0" cy="0"/>
          <a:chOff x="0" y="0"/>
          <a:chExt cx="0" cy="0"/>
        </a:xfrm>
      </p:grpSpPr>
      <p:sp>
        <p:nvSpPr>
          <p:cNvPr id="46" name="Google Shape;46;p14"/>
          <p:cNvSpPr/>
          <p:nvPr/>
        </p:nvSpPr>
        <p:spPr>
          <a:xfrm>
            <a:off x="0" y="0"/>
            <a:ext cx="12192000" cy="6846093"/>
          </a:xfrm>
          <a:prstGeom prst="rect">
            <a:avLst/>
          </a:prstGeom>
          <a:solidFill>
            <a:schemeClr val="accent1"/>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9"/>
          <p:cNvSpPr/>
          <p:nvPr/>
        </p:nvSpPr>
        <p:spPr>
          <a:xfrm>
            <a:off x="0" y="0"/>
            <a:ext cx="12192000" cy="6846093"/>
          </a:xfrm>
          <a:prstGeom prst="rect">
            <a:avLst/>
          </a:prstGeom>
          <a:solidFill>
            <a:schemeClr val="accent1"/>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Google Shape;52;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rial"/>
              <a:buNone/>
              <a:defRPr sz="6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accent3"/>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 name="Google Shape;5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Google Shape;2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grpSp>
        <p:nvGrpSpPr>
          <p:cNvPr id="101" name="Google Shape;101;p1"/>
          <p:cNvGrpSpPr/>
          <p:nvPr/>
        </p:nvGrpSpPr>
        <p:grpSpPr>
          <a:xfrm>
            <a:off x="12700" y="0"/>
            <a:ext cx="12179300" cy="6858000"/>
            <a:chOff x="12700" y="0"/>
            <a:chExt cx="12179300" cy="6858000"/>
          </a:xfrm>
        </p:grpSpPr>
        <p:pic>
          <p:nvPicPr>
            <p:cNvPr id="102" name="Google Shape;102;p1" descr="Background pattern&#10;&#10;Description automatically generated"/>
            <p:cNvPicPr preferRelativeResize="0"/>
            <p:nvPr/>
          </p:nvPicPr>
          <p:blipFill rotWithShape="1">
            <a:blip r:embed="rId3">
              <a:alphaModFix/>
            </a:blip>
            <a:srcRect l="4764" t="52174" b="7896"/>
            <a:stretch/>
          </p:blipFill>
          <p:spPr>
            <a:xfrm>
              <a:off x="12700" y="0"/>
              <a:ext cx="12179300" cy="6858000"/>
            </a:xfrm>
            <a:prstGeom prst="rect">
              <a:avLst/>
            </a:prstGeom>
            <a:noFill/>
            <a:ln>
              <a:noFill/>
            </a:ln>
          </p:spPr>
        </p:pic>
        <p:pic>
          <p:nvPicPr>
            <p:cNvPr id="103" name="Google Shape;103;p1"/>
            <p:cNvPicPr preferRelativeResize="0"/>
            <p:nvPr/>
          </p:nvPicPr>
          <p:blipFill rotWithShape="1">
            <a:blip r:embed="rId4">
              <a:alphaModFix/>
            </a:blip>
            <a:srcRect l="11916" r="15422"/>
            <a:stretch/>
          </p:blipFill>
          <p:spPr>
            <a:xfrm>
              <a:off x="10130268" y="86510"/>
              <a:ext cx="1306136" cy="1260097"/>
            </a:xfrm>
            <a:prstGeom prst="ellipse">
              <a:avLst/>
            </a:prstGeom>
            <a:noFill/>
            <a:ln>
              <a:noFill/>
            </a:ln>
          </p:spPr>
        </p:pic>
        <p:pic>
          <p:nvPicPr>
            <p:cNvPr id="104" name="Google Shape;104;p1"/>
            <p:cNvPicPr preferRelativeResize="0"/>
            <p:nvPr/>
          </p:nvPicPr>
          <p:blipFill rotWithShape="1">
            <a:blip r:embed="rId5">
              <a:alphaModFix/>
            </a:blip>
            <a:srcRect l="732" r="17814"/>
            <a:stretch/>
          </p:blipFill>
          <p:spPr>
            <a:xfrm>
              <a:off x="1832098" y="5988050"/>
              <a:ext cx="819662" cy="812222"/>
            </a:xfrm>
            <a:prstGeom prst="flowChartConnector">
              <a:avLst/>
            </a:prstGeom>
            <a:noFill/>
            <a:ln>
              <a:noFill/>
            </a:ln>
          </p:spPr>
        </p:pic>
        <p:pic>
          <p:nvPicPr>
            <p:cNvPr id="105" name="Google Shape;105;p1"/>
            <p:cNvPicPr preferRelativeResize="0"/>
            <p:nvPr/>
          </p:nvPicPr>
          <p:blipFill rotWithShape="1">
            <a:blip r:embed="rId6">
              <a:alphaModFix/>
            </a:blip>
            <a:srcRect l="3511" r="9346" b="5356"/>
            <a:stretch/>
          </p:blipFill>
          <p:spPr>
            <a:xfrm>
              <a:off x="2506436" y="4411905"/>
              <a:ext cx="1326696" cy="1278319"/>
            </a:xfrm>
            <a:prstGeom prst="flowChartConnector">
              <a:avLst/>
            </a:prstGeom>
            <a:noFill/>
            <a:ln>
              <a:noFill/>
            </a:ln>
          </p:spPr>
        </p:pic>
        <p:pic>
          <p:nvPicPr>
            <p:cNvPr id="106" name="Google Shape;106;p1"/>
            <p:cNvPicPr preferRelativeResize="0"/>
            <p:nvPr/>
          </p:nvPicPr>
          <p:blipFill rotWithShape="1">
            <a:blip r:embed="rId7">
              <a:alphaModFix/>
            </a:blip>
            <a:srcRect l="6238" t="381" r="5545" b="-380"/>
            <a:stretch/>
          </p:blipFill>
          <p:spPr>
            <a:xfrm>
              <a:off x="3565321" y="2609470"/>
              <a:ext cx="1887523" cy="1802435"/>
            </a:xfrm>
            <a:prstGeom prst="ellipse">
              <a:avLst/>
            </a:prstGeom>
            <a:noFill/>
            <a:ln>
              <a:noFill/>
            </a:ln>
          </p:spPr>
        </p:pic>
      </p:grpSp>
      <p:sp>
        <p:nvSpPr>
          <p:cNvPr id="107" name="Google Shape;107;p1"/>
          <p:cNvSpPr txBox="1">
            <a:spLocks noGrp="1"/>
          </p:cNvSpPr>
          <p:nvPr>
            <p:ph type="ctrTitle" idx="4294967295"/>
          </p:nvPr>
        </p:nvSpPr>
        <p:spPr>
          <a:xfrm>
            <a:off x="7277100" y="3009900"/>
            <a:ext cx="4022725" cy="2549536"/>
          </a:xfrm>
          <a:prstGeom prst="rect">
            <a:avLst/>
          </a:prstGeom>
          <a:solidFill>
            <a:schemeClr val="accent1">
              <a:alpha val="69803"/>
            </a:schemeClr>
          </a:solid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4800"/>
              <a:buFont typeface="Arial"/>
              <a:buNone/>
            </a:pPr>
            <a:r>
              <a:rPr lang="en-GB" sz="4800" b="0" i="0" u="none" strike="noStrike" cap="none">
                <a:solidFill>
                  <a:schemeClr val="lt1"/>
                </a:solidFill>
                <a:latin typeface="Arial"/>
                <a:ea typeface="Arial"/>
                <a:cs typeface="Arial"/>
                <a:sym typeface="Arial"/>
              </a:rPr>
              <a:t>Oxford-Cambridge</a:t>
            </a:r>
            <a:br>
              <a:rPr lang="en-GB" sz="4800" b="0" i="0" u="none" strike="noStrike" cap="none">
                <a:solidFill>
                  <a:schemeClr val="lt1"/>
                </a:solidFill>
                <a:latin typeface="Arial"/>
                <a:ea typeface="Arial"/>
                <a:cs typeface="Arial"/>
                <a:sym typeface="Arial"/>
              </a:rPr>
            </a:br>
            <a:r>
              <a:rPr lang="en-GB" sz="4800" b="0" i="0" u="none" strike="noStrike" cap="none">
                <a:solidFill>
                  <a:schemeClr val="lt1"/>
                </a:solidFill>
                <a:latin typeface="Arial"/>
                <a:ea typeface="Arial"/>
                <a:cs typeface="Arial"/>
                <a:sym typeface="Arial"/>
              </a:rPr>
              <a:t>Arc</a:t>
            </a:r>
            <a:endParaRPr/>
          </a:p>
        </p:txBody>
      </p:sp>
      <p:sp>
        <p:nvSpPr>
          <p:cNvPr id="108" name="Google Shape;108;p1"/>
          <p:cNvSpPr txBox="1">
            <a:spLocks noGrp="1"/>
          </p:cNvSpPr>
          <p:nvPr>
            <p:ph type="subTitle" idx="4294967295"/>
          </p:nvPr>
        </p:nvSpPr>
        <p:spPr>
          <a:xfrm>
            <a:off x="7277099" y="5702300"/>
            <a:ext cx="4022725" cy="571500"/>
          </a:xfrm>
          <a:prstGeom prst="rect">
            <a:avLst/>
          </a:prstGeom>
          <a:solidFill>
            <a:schemeClr val="accent3">
              <a:alpha val="49803"/>
            </a:schemeClr>
          </a:solid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lt1"/>
              </a:buClr>
              <a:buSzPts val="2000"/>
              <a:buFont typeface="Arial"/>
              <a:buNone/>
            </a:pPr>
            <a:r>
              <a:rPr lang="en-GB" sz="2000" b="1" dirty="0"/>
              <a:t>MKBLP</a:t>
            </a:r>
          </a:p>
          <a:p>
            <a:pPr marL="0" marR="0" lvl="0" indent="0" algn="l" rtl="0">
              <a:lnSpc>
                <a:spcPct val="90000"/>
              </a:lnSpc>
              <a:spcBef>
                <a:spcPts val="0"/>
              </a:spcBef>
              <a:spcAft>
                <a:spcPts val="0"/>
              </a:spcAft>
              <a:buClr>
                <a:schemeClr val="lt1"/>
              </a:buClr>
              <a:buSzPts val="2000"/>
              <a:buFont typeface="Arial"/>
              <a:buNone/>
            </a:pPr>
            <a:r>
              <a:rPr lang="en-GB" sz="2000" b="1" dirty="0"/>
              <a:t>02 December 2020</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8"/>
          <p:cNvSpPr txBox="1">
            <a:spLocks noGrp="1"/>
          </p:cNvSpPr>
          <p:nvPr>
            <p:ph type="title"/>
          </p:nvPr>
        </p:nvSpPr>
        <p:spPr>
          <a:xfrm>
            <a:off x="892338" y="310060"/>
            <a:ext cx="4152628"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GB" b="1"/>
              <a:t>Strategic innovation infrastructure </a:t>
            </a:r>
            <a:endParaRPr/>
          </a:p>
        </p:txBody>
      </p:sp>
      <p:sp>
        <p:nvSpPr>
          <p:cNvPr id="257" name="Google Shape;257;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457200" lvl="0" indent="-457200" algn="l" rtl="0">
              <a:lnSpc>
                <a:spcPct val="80000"/>
              </a:lnSpc>
              <a:spcBef>
                <a:spcPts val="0"/>
              </a:spcBef>
              <a:spcAft>
                <a:spcPts val="0"/>
              </a:spcAft>
              <a:buClr>
                <a:schemeClr val="dk1"/>
              </a:buClr>
              <a:buSzPts val="2960"/>
              <a:buFont typeface="Arial"/>
              <a:buChar char="•"/>
            </a:pPr>
            <a:r>
              <a:rPr lang="en-GB" sz="2960"/>
              <a:t>Life science innovation network</a:t>
            </a:r>
            <a:endParaRPr/>
          </a:p>
          <a:p>
            <a:pPr marL="457200" lvl="0" indent="-457200" algn="l" rtl="0">
              <a:lnSpc>
                <a:spcPct val="80000"/>
              </a:lnSpc>
              <a:spcBef>
                <a:spcPts val="1000"/>
              </a:spcBef>
              <a:spcAft>
                <a:spcPts val="0"/>
              </a:spcAft>
              <a:buClr>
                <a:schemeClr val="dk1"/>
              </a:buClr>
              <a:buSzPts val="2960"/>
              <a:buFont typeface="Arial"/>
              <a:buChar char="•"/>
            </a:pPr>
            <a:r>
              <a:rPr lang="en-GB" sz="2960"/>
              <a:t>Sustainable aviation </a:t>
            </a:r>
            <a:endParaRPr/>
          </a:p>
          <a:p>
            <a:pPr marL="457200" lvl="0" indent="-457200" algn="l" rtl="0">
              <a:lnSpc>
                <a:spcPct val="80000"/>
              </a:lnSpc>
              <a:spcBef>
                <a:spcPts val="1000"/>
              </a:spcBef>
              <a:spcAft>
                <a:spcPts val="0"/>
              </a:spcAft>
              <a:buClr>
                <a:schemeClr val="dk1"/>
              </a:buClr>
              <a:buSzPts val="2960"/>
              <a:buFont typeface="Arial"/>
              <a:buChar char="•"/>
            </a:pPr>
            <a:r>
              <a:rPr lang="en-GB" sz="2960"/>
              <a:t>UK space gateway</a:t>
            </a:r>
            <a:endParaRPr/>
          </a:p>
          <a:p>
            <a:pPr marL="457200" lvl="0" indent="-457200" algn="l" rtl="0">
              <a:lnSpc>
                <a:spcPct val="80000"/>
              </a:lnSpc>
              <a:spcBef>
                <a:spcPts val="1000"/>
              </a:spcBef>
              <a:spcAft>
                <a:spcPts val="0"/>
              </a:spcAft>
              <a:buClr>
                <a:schemeClr val="dk1"/>
              </a:buClr>
              <a:buSzPts val="2960"/>
              <a:buFont typeface="Arial"/>
              <a:buChar char="•"/>
            </a:pPr>
            <a:r>
              <a:rPr lang="en-GB" sz="2960"/>
              <a:t>Future mobility </a:t>
            </a:r>
            <a:endParaRPr/>
          </a:p>
          <a:p>
            <a:pPr marL="457200" lvl="0" indent="-457200" algn="l" rtl="0">
              <a:lnSpc>
                <a:spcPct val="80000"/>
              </a:lnSpc>
              <a:spcBef>
                <a:spcPts val="1000"/>
              </a:spcBef>
              <a:spcAft>
                <a:spcPts val="0"/>
              </a:spcAft>
              <a:buClr>
                <a:schemeClr val="dk1"/>
              </a:buClr>
              <a:buSzPts val="2960"/>
              <a:buFont typeface="Arial"/>
              <a:buChar char="•"/>
            </a:pPr>
            <a:r>
              <a:rPr lang="en-GB" sz="2960"/>
              <a:t>Zero-carbon energy </a:t>
            </a:r>
            <a:endParaRPr/>
          </a:p>
        </p:txBody>
      </p:sp>
      <p:sp>
        <p:nvSpPr>
          <p:cNvPr id="258" name="Google Shape;258;p8"/>
          <p:cNvSpPr txBox="1"/>
          <p:nvPr/>
        </p:nvSpPr>
        <p:spPr>
          <a:xfrm>
            <a:off x="330200" y="6350000"/>
            <a:ext cx="113131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accent2"/>
                </a:solidFill>
                <a:latin typeface="Arial"/>
                <a:ea typeface="Arial"/>
                <a:cs typeface="Arial"/>
                <a:sym typeface="Arial"/>
              </a:rPr>
              <a:t>Investment </a:t>
            </a:r>
            <a:r>
              <a:rPr lang="en-GB" sz="1800">
                <a:solidFill>
                  <a:schemeClr val="accent3"/>
                </a:solidFill>
                <a:latin typeface="Arial"/>
                <a:ea typeface="Arial"/>
                <a:cs typeface="Arial"/>
                <a:sym typeface="Arial"/>
              </a:rPr>
              <a:t>propositions</a:t>
            </a:r>
            <a:endParaRPr/>
          </a:p>
        </p:txBody>
      </p:sp>
      <p:sp>
        <p:nvSpPr>
          <p:cNvPr id="259" name="Google Shape;259;p8"/>
          <p:cNvSpPr/>
          <p:nvPr/>
        </p:nvSpPr>
        <p:spPr>
          <a:xfrm rot="-3027343">
            <a:off x="-3031538" y="870876"/>
            <a:ext cx="10168740" cy="6508484"/>
          </a:xfrm>
          <a:prstGeom prst="arc">
            <a:avLst>
              <a:gd name="adj1" fmla="val 15117117"/>
              <a:gd name="adj2" fmla="val 21285883"/>
            </a:avLst>
          </a:prstGeom>
          <a:noFill/>
          <a:ln w="146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60" name="Google Shape;260;p8"/>
          <p:cNvPicPr preferRelativeResize="0"/>
          <p:nvPr/>
        </p:nvPicPr>
        <p:blipFill rotWithShape="1">
          <a:blip r:embed="rId3">
            <a:alphaModFix/>
          </a:blip>
          <a:srcRect/>
          <a:stretch/>
        </p:blipFill>
        <p:spPr>
          <a:xfrm>
            <a:off x="5183188" y="1203917"/>
            <a:ext cx="6381656" cy="44406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9"/>
          <p:cNvSpPr txBox="1">
            <a:spLocks noGrp="1"/>
          </p:cNvSpPr>
          <p:nvPr>
            <p:ph type="title"/>
          </p:nvPr>
        </p:nvSpPr>
        <p:spPr>
          <a:xfrm>
            <a:off x="892338" y="310060"/>
            <a:ext cx="4152628"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GB" b="1"/>
              <a:t>Enabling infrastructure</a:t>
            </a:r>
            <a:endParaRPr/>
          </a:p>
        </p:txBody>
      </p:sp>
      <p:sp>
        <p:nvSpPr>
          <p:cNvPr id="266" name="Google Shape;266;p9"/>
          <p:cNvSpPr txBox="1">
            <a:spLocks noGrp="1"/>
          </p:cNvSpPr>
          <p:nvPr>
            <p:ph type="body" idx="2"/>
          </p:nvPr>
        </p:nvSpPr>
        <p:spPr>
          <a:xfrm>
            <a:off x="799148" y="2047240"/>
            <a:ext cx="3932237" cy="3811588"/>
          </a:xfrm>
          <a:prstGeom prst="rect">
            <a:avLst/>
          </a:prstGeom>
          <a:noFill/>
          <a:ln>
            <a:noFill/>
          </a:ln>
        </p:spPr>
        <p:txBody>
          <a:bodyPr spcFirstLastPara="1" wrap="square" lIns="91425" tIns="45700" rIns="91425" bIns="45700" anchor="t" anchorCtr="0">
            <a:normAutofit/>
          </a:bodyPr>
          <a:lstStyle/>
          <a:p>
            <a:pPr marL="457200" lvl="0" indent="-457200" algn="l" rtl="0">
              <a:lnSpc>
                <a:spcPct val="70000"/>
              </a:lnSpc>
              <a:spcBef>
                <a:spcPts val="0"/>
              </a:spcBef>
              <a:spcAft>
                <a:spcPts val="0"/>
              </a:spcAft>
              <a:buClr>
                <a:schemeClr val="dk1"/>
              </a:buClr>
              <a:buSzPts val="1850"/>
              <a:buFont typeface="Arial"/>
              <a:buChar char="•"/>
            </a:pPr>
            <a:r>
              <a:rPr lang="en-GB" sz="1850" b="1"/>
              <a:t>Business growth &amp; commercialisation</a:t>
            </a:r>
            <a:r>
              <a:rPr lang="en-GB" sz="1850"/>
              <a:t> – </a:t>
            </a:r>
            <a:r>
              <a:rPr lang="en-GB" sz="1480"/>
              <a:t>support, investment and internationalisation</a:t>
            </a:r>
            <a:endParaRPr/>
          </a:p>
          <a:p>
            <a:pPr marL="457200" lvl="0" indent="-457200" algn="l" rtl="0">
              <a:lnSpc>
                <a:spcPct val="70000"/>
              </a:lnSpc>
              <a:spcBef>
                <a:spcPts val="1000"/>
              </a:spcBef>
              <a:spcAft>
                <a:spcPts val="0"/>
              </a:spcAft>
              <a:buClr>
                <a:schemeClr val="dk1"/>
              </a:buClr>
              <a:buSzPts val="1850"/>
              <a:buFont typeface="Arial"/>
              <a:buChar char="•"/>
            </a:pPr>
            <a:r>
              <a:rPr lang="en-GB" sz="1850" b="1"/>
              <a:t>Skills</a:t>
            </a:r>
            <a:r>
              <a:rPr lang="en-GB" sz="2220"/>
              <a:t> </a:t>
            </a:r>
            <a:r>
              <a:rPr lang="en-GB" sz="1480"/>
              <a:t>– a responsive system, new STEM institutions and FE investment</a:t>
            </a:r>
            <a:endParaRPr sz="1480" b="1"/>
          </a:p>
          <a:p>
            <a:pPr marL="457200" lvl="0" indent="-457200" algn="l" rtl="0">
              <a:lnSpc>
                <a:spcPct val="70000"/>
              </a:lnSpc>
              <a:spcBef>
                <a:spcPts val="1000"/>
              </a:spcBef>
              <a:spcAft>
                <a:spcPts val="0"/>
              </a:spcAft>
              <a:buClr>
                <a:schemeClr val="dk1"/>
              </a:buClr>
              <a:buSzPts val="1850"/>
              <a:buFont typeface="Arial"/>
              <a:buChar char="•"/>
            </a:pPr>
            <a:r>
              <a:rPr lang="en-GB" sz="1850" b="1"/>
              <a:t>Connectivity</a:t>
            </a:r>
            <a:r>
              <a:rPr lang="en-GB" sz="1850"/>
              <a:t> </a:t>
            </a:r>
            <a:r>
              <a:rPr lang="en-GB" sz="1480"/>
              <a:t>– digital, electric rail, road enhancements to reduce congestion, improve safety and air quality</a:t>
            </a:r>
            <a:r>
              <a:rPr lang="en-GB" sz="1665"/>
              <a:t>, </a:t>
            </a:r>
            <a:r>
              <a:rPr lang="en-GB" sz="1465"/>
              <a:t>support </a:t>
            </a:r>
            <a:r>
              <a:rPr lang="en-GB" sz="1480"/>
              <a:t>innovative and connected</a:t>
            </a:r>
            <a:r>
              <a:rPr lang="en-GB" sz="1665"/>
              <a:t> </a:t>
            </a:r>
            <a:r>
              <a:rPr lang="en-GB" sz="1480"/>
              <a:t>transport schemes</a:t>
            </a:r>
            <a:endParaRPr/>
          </a:p>
          <a:p>
            <a:pPr marL="457200" lvl="0" indent="-457200" algn="l" rtl="0">
              <a:lnSpc>
                <a:spcPct val="70000"/>
              </a:lnSpc>
              <a:spcBef>
                <a:spcPts val="1000"/>
              </a:spcBef>
              <a:spcAft>
                <a:spcPts val="0"/>
              </a:spcAft>
              <a:buClr>
                <a:schemeClr val="dk1"/>
              </a:buClr>
              <a:buSzPts val="1850"/>
              <a:buFont typeface="Arial"/>
              <a:buChar char="•"/>
            </a:pPr>
            <a:r>
              <a:rPr lang="en-GB" sz="1850" b="1"/>
              <a:t>Places</a:t>
            </a:r>
            <a:r>
              <a:rPr lang="en-GB" sz="1850"/>
              <a:t> </a:t>
            </a:r>
            <a:r>
              <a:rPr lang="en-GB" sz="1480"/>
              <a:t>– aligned to sustainability principles, new, sustainable and affordable solutions for living, working and moving around </a:t>
            </a:r>
            <a:endParaRPr/>
          </a:p>
          <a:p>
            <a:pPr marL="457200" lvl="0" indent="-457200" algn="l" rtl="0">
              <a:lnSpc>
                <a:spcPct val="70000"/>
              </a:lnSpc>
              <a:spcBef>
                <a:spcPts val="1000"/>
              </a:spcBef>
              <a:spcAft>
                <a:spcPts val="0"/>
              </a:spcAft>
              <a:buClr>
                <a:schemeClr val="dk1"/>
              </a:buClr>
              <a:buSzPts val="1850"/>
              <a:buFont typeface="Arial"/>
              <a:buChar char="•"/>
            </a:pPr>
            <a:r>
              <a:rPr lang="en-GB" sz="1850" b="1"/>
              <a:t>Environment</a:t>
            </a:r>
            <a:r>
              <a:rPr lang="en-GB" sz="1480"/>
              <a:t>– double the land for nature, enhancing our environment</a:t>
            </a:r>
            <a:endParaRPr sz="1850"/>
          </a:p>
        </p:txBody>
      </p:sp>
      <p:sp>
        <p:nvSpPr>
          <p:cNvPr id="267" name="Google Shape;267;p9"/>
          <p:cNvSpPr txBox="1"/>
          <p:nvPr/>
        </p:nvSpPr>
        <p:spPr>
          <a:xfrm>
            <a:off x="330200" y="6350000"/>
            <a:ext cx="113131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accent2"/>
                </a:solidFill>
                <a:latin typeface="Arial"/>
                <a:ea typeface="Arial"/>
                <a:cs typeface="Arial"/>
                <a:sym typeface="Arial"/>
              </a:rPr>
              <a:t>Investment </a:t>
            </a:r>
            <a:r>
              <a:rPr lang="en-GB" sz="1800">
                <a:solidFill>
                  <a:schemeClr val="accent3"/>
                </a:solidFill>
                <a:latin typeface="Arial"/>
                <a:ea typeface="Arial"/>
                <a:cs typeface="Arial"/>
                <a:sym typeface="Arial"/>
              </a:rPr>
              <a:t>propositions</a:t>
            </a:r>
            <a:endParaRPr/>
          </a:p>
        </p:txBody>
      </p:sp>
      <p:pic>
        <p:nvPicPr>
          <p:cNvPr id="268" name="Google Shape;268;p9" descr="Young woman working, with people in background. Apprentices at Reaction Engines, Oxford. "/>
          <p:cNvPicPr preferRelativeResize="0"/>
          <p:nvPr/>
        </p:nvPicPr>
        <p:blipFill rotWithShape="1">
          <a:blip r:embed="rId3">
            <a:alphaModFix/>
          </a:blip>
          <a:srcRect/>
          <a:stretch/>
        </p:blipFill>
        <p:spPr>
          <a:xfrm>
            <a:off x="5139547" y="1214120"/>
            <a:ext cx="6423725" cy="4282483"/>
          </a:xfrm>
          <a:prstGeom prst="rect">
            <a:avLst/>
          </a:prstGeom>
          <a:noFill/>
          <a:ln>
            <a:noFill/>
          </a:ln>
        </p:spPr>
      </p:pic>
      <p:sp>
        <p:nvSpPr>
          <p:cNvPr id="269" name="Google Shape;269;p9"/>
          <p:cNvSpPr/>
          <p:nvPr/>
        </p:nvSpPr>
        <p:spPr>
          <a:xfrm rot="-3027343">
            <a:off x="5313677" y="5768698"/>
            <a:ext cx="10168740" cy="6508484"/>
          </a:xfrm>
          <a:prstGeom prst="arc">
            <a:avLst>
              <a:gd name="adj1" fmla="val 15117117"/>
              <a:gd name="adj2" fmla="val 21285883"/>
            </a:avLst>
          </a:prstGeom>
          <a:noFill/>
          <a:ln w="146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16593-25FB-4F04-9024-B0604CCE483E}"/>
              </a:ext>
            </a:extLst>
          </p:cNvPr>
          <p:cNvSpPr>
            <a:spLocks noGrp="1"/>
          </p:cNvSpPr>
          <p:nvPr>
            <p:ph type="body" sz="half" idx="2"/>
          </p:nvPr>
        </p:nvSpPr>
        <p:spPr>
          <a:xfrm>
            <a:off x="799148" y="669471"/>
            <a:ext cx="10439691" cy="5189357"/>
          </a:xfrm>
        </p:spPr>
        <p:txBody>
          <a:bodyPr>
            <a:normAutofit lnSpcReduction="10000"/>
          </a:bodyPr>
          <a:lstStyle/>
          <a:p>
            <a:r>
              <a:rPr lang="en-GB" sz="3200" b="1" dirty="0">
                <a:solidFill>
                  <a:schemeClr val="accent1"/>
                </a:solidFill>
              </a:rPr>
              <a:t>Arc Spatial Framework</a:t>
            </a:r>
          </a:p>
          <a:p>
            <a:endParaRPr lang="en-GB" sz="2400" dirty="0"/>
          </a:p>
          <a:p>
            <a:pPr marL="342900" indent="-342900">
              <a:buFont typeface="Arial" panose="020B0604020202020204" pitchFamily="34" charset="0"/>
              <a:buChar char="•"/>
            </a:pPr>
            <a:r>
              <a:rPr lang="en-GB" sz="2400" b="1" dirty="0">
                <a:cs typeface="Arial" panose="020B0604020202020204" pitchFamily="34" charset="0"/>
              </a:rPr>
              <a:t>Led and delivered by Government</a:t>
            </a:r>
          </a:p>
          <a:p>
            <a:pPr marL="342900" indent="-342900">
              <a:buFont typeface="Arial" panose="020B0604020202020204" pitchFamily="34" charset="0"/>
              <a:buChar char="•"/>
            </a:pPr>
            <a:r>
              <a:rPr lang="en-GB" sz="2400" b="1" dirty="0">
                <a:cs typeface="Arial" panose="020B0604020202020204" pitchFamily="34" charset="0"/>
              </a:rPr>
              <a:t>Non statutory framework – national policy status?</a:t>
            </a:r>
            <a:endParaRPr lang="en-GB" sz="2400" dirty="0">
              <a:cs typeface="Arial" panose="020B0604020202020204" pitchFamily="34" charset="0"/>
            </a:endParaRPr>
          </a:p>
          <a:p>
            <a:pPr marL="342900" indent="-342900">
              <a:buFont typeface="Arial" panose="020B0604020202020204" pitchFamily="34" charset="0"/>
              <a:buChar char="•"/>
            </a:pPr>
            <a:r>
              <a:rPr lang="en-GB" sz="2400" b="1" dirty="0">
                <a:cs typeface="Arial" panose="020B0604020202020204" pitchFamily="34" charset="0"/>
              </a:rPr>
              <a:t>Overarching ambition/ vision </a:t>
            </a:r>
            <a:r>
              <a:rPr lang="en-GB" sz="2400" dirty="0">
                <a:cs typeface="Arial" panose="020B0604020202020204" pitchFamily="34" charset="0"/>
              </a:rPr>
              <a:t>set out a clearly articulated, evidence-led, place-based but high level narrative</a:t>
            </a:r>
          </a:p>
          <a:p>
            <a:pPr marL="342900" indent="-342900">
              <a:buFont typeface="Arial" panose="020B0604020202020204" pitchFamily="34" charset="0"/>
              <a:buChar char="•"/>
            </a:pPr>
            <a:r>
              <a:rPr lang="en-GB" sz="2400" b="1" dirty="0">
                <a:cs typeface="Arial" panose="020B0604020202020204" pitchFamily="34" charset="0"/>
              </a:rPr>
              <a:t>Focus on the three pillars of sustainability</a:t>
            </a:r>
            <a:r>
              <a:rPr lang="en-GB" sz="2200" dirty="0">
                <a:cs typeface="Arial" panose="020B0604020202020204" pitchFamily="34" charset="0"/>
              </a:rPr>
              <a:t>;</a:t>
            </a:r>
          </a:p>
          <a:p>
            <a:pPr marL="342900" indent="-342900">
              <a:buFont typeface="Arial" panose="020B0604020202020204" pitchFamily="34" charset="0"/>
              <a:buChar char="•"/>
            </a:pPr>
            <a:r>
              <a:rPr lang="en-GB" sz="2400" dirty="0"/>
              <a:t>A ten year period (rolling) </a:t>
            </a:r>
            <a:r>
              <a:rPr lang="en-GB" sz="2400" b="1" dirty="0"/>
              <a:t>delivery plan </a:t>
            </a:r>
            <a:r>
              <a:rPr lang="en-GB" sz="2400" dirty="0"/>
              <a:t>set in a 30 year horizon</a:t>
            </a:r>
            <a:endParaRPr lang="en-GB" sz="2400" dirty="0">
              <a:cs typeface="Arial" panose="020B0604020202020204" pitchFamily="34" charset="0"/>
            </a:endParaRPr>
          </a:p>
          <a:p>
            <a:pPr marL="342900" indent="-342900">
              <a:buFont typeface="Arial" panose="020B0604020202020204" pitchFamily="34" charset="0"/>
              <a:buChar char="•"/>
            </a:pPr>
            <a:r>
              <a:rPr lang="en-GB" sz="2400" dirty="0"/>
              <a:t>A robust performance </a:t>
            </a:r>
            <a:r>
              <a:rPr lang="en-GB" sz="2400" b="1" dirty="0"/>
              <a:t>monitoring framework</a:t>
            </a:r>
            <a:r>
              <a:rPr lang="en-GB" sz="2400" dirty="0"/>
              <a:t>, with a set of measurable and meaningful indicators and targets</a:t>
            </a:r>
          </a:p>
          <a:p>
            <a:pPr marL="342900" indent="-342900">
              <a:buFont typeface="Arial" panose="020B0604020202020204" pitchFamily="34" charset="0"/>
              <a:buChar char="•"/>
            </a:pPr>
            <a:r>
              <a:rPr lang="en-GB" sz="2400" dirty="0">
                <a:cs typeface="Arial" panose="020B0604020202020204" pitchFamily="34" charset="0"/>
              </a:rPr>
              <a:t>Should take about </a:t>
            </a:r>
            <a:r>
              <a:rPr lang="en-GB" sz="2400" b="1" dirty="0">
                <a:cs typeface="Arial" panose="020B0604020202020204" pitchFamily="34" charset="0"/>
              </a:rPr>
              <a:t>30 months to produce</a:t>
            </a:r>
            <a:r>
              <a:rPr lang="en-GB" sz="2400" dirty="0">
                <a:cs typeface="Arial" panose="020B0604020202020204" pitchFamily="34" charset="0"/>
              </a:rPr>
              <a:t> – led by Government open to collaboration</a:t>
            </a:r>
          </a:p>
        </p:txBody>
      </p:sp>
      <p:sp>
        <p:nvSpPr>
          <p:cNvPr id="6" name="TextBox 5">
            <a:extLst>
              <a:ext uri="{FF2B5EF4-FFF2-40B4-BE49-F238E27FC236}">
                <a16:creationId xmlns:a16="http://schemas.microsoft.com/office/drawing/2014/main" id="{3F6E50F8-CB47-4AB2-BF3C-6970B21DF558}"/>
              </a:ext>
            </a:extLst>
          </p:cNvPr>
          <p:cNvSpPr txBox="1"/>
          <p:nvPr/>
        </p:nvSpPr>
        <p:spPr>
          <a:xfrm>
            <a:off x="330200" y="6268355"/>
            <a:ext cx="11313160" cy="461665"/>
          </a:xfrm>
          <a:prstGeom prst="rect">
            <a:avLst/>
          </a:prstGeom>
          <a:noFill/>
        </p:spPr>
        <p:txBody>
          <a:bodyPr wrap="square" rtlCol="0">
            <a:spAutoFit/>
          </a:bodyPr>
          <a:lstStyle/>
          <a:p>
            <a:r>
              <a:rPr lang="en-GB" sz="2400" b="1" dirty="0">
                <a:solidFill>
                  <a:schemeClr val="bg1"/>
                </a:solidFill>
              </a:rPr>
              <a:t>Arc</a:t>
            </a:r>
            <a:r>
              <a:rPr lang="en-GB" sz="2400" dirty="0">
                <a:solidFill>
                  <a:schemeClr val="accent2"/>
                </a:solidFill>
              </a:rPr>
              <a:t> </a:t>
            </a:r>
            <a:r>
              <a:rPr lang="en-GB" sz="2400" dirty="0">
                <a:solidFill>
                  <a:schemeClr val="accent3"/>
                </a:solidFill>
              </a:rPr>
              <a:t>Spatial Framework</a:t>
            </a:r>
          </a:p>
        </p:txBody>
      </p:sp>
      <p:sp>
        <p:nvSpPr>
          <p:cNvPr id="8" name="Arc 7">
            <a:extLst>
              <a:ext uri="{FF2B5EF4-FFF2-40B4-BE49-F238E27FC236}">
                <a16:creationId xmlns:a16="http://schemas.microsoft.com/office/drawing/2014/main" id="{2200543A-F523-444B-914E-3B110FCDCB77}"/>
              </a:ext>
            </a:extLst>
          </p:cNvPr>
          <p:cNvSpPr/>
          <p:nvPr/>
        </p:nvSpPr>
        <p:spPr>
          <a:xfrm rot="18572657">
            <a:off x="6648950" y="5817684"/>
            <a:ext cx="10168740" cy="6508484"/>
          </a:xfrm>
          <a:prstGeom prst="arc">
            <a:avLst>
              <a:gd name="adj1" fmla="val 15117117"/>
              <a:gd name="adj2" fmla="val 21285883"/>
            </a:avLst>
          </a:prstGeom>
          <a:ln w="146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69702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pSp>
        <p:nvGrpSpPr>
          <p:cNvPr id="282" name="Google Shape;282;p11"/>
          <p:cNvGrpSpPr/>
          <p:nvPr/>
        </p:nvGrpSpPr>
        <p:grpSpPr>
          <a:xfrm>
            <a:off x="12700" y="0"/>
            <a:ext cx="12179300" cy="6858000"/>
            <a:chOff x="12700" y="0"/>
            <a:chExt cx="12179300" cy="6858000"/>
          </a:xfrm>
        </p:grpSpPr>
        <p:pic>
          <p:nvPicPr>
            <p:cNvPr id="283" name="Google Shape;283;p11" descr="Background pattern&#10;&#10;Description automatically generated"/>
            <p:cNvPicPr preferRelativeResize="0"/>
            <p:nvPr/>
          </p:nvPicPr>
          <p:blipFill rotWithShape="1">
            <a:blip r:embed="rId3">
              <a:alphaModFix/>
            </a:blip>
            <a:srcRect l="4764" t="52174" b="7896"/>
            <a:stretch/>
          </p:blipFill>
          <p:spPr>
            <a:xfrm>
              <a:off x="12700" y="0"/>
              <a:ext cx="12179300" cy="6858000"/>
            </a:xfrm>
            <a:prstGeom prst="rect">
              <a:avLst/>
            </a:prstGeom>
            <a:noFill/>
            <a:ln>
              <a:noFill/>
            </a:ln>
          </p:spPr>
        </p:pic>
        <p:pic>
          <p:nvPicPr>
            <p:cNvPr id="284" name="Google Shape;284;p11"/>
            <p:cNvPicPr preferRelativeResize="0"/>
            <p:nvPr/>
          </p:nvPicPr>
          <p:blipFill rotWithShape="1">
            <a:blip r:embed="rId4">
              <a:alphaModFix/>
            </a:blip>
            <a:srcRect l="11916" r="15422"/>
            <a:stretch/>
          </p:blipFill>
          <p:spPr>
            <a:xfrm>
              <a:off x="10130268" y="86510"/>
              <a:ext cx="1306136" cy="1260097"/>
            </a:xfrm>
            <a:prstGeom prst="ellipse">
              <a:avLst/>
            </a:prstGeom>
            <a:noFill/>
            <a:ln>
              <a:noFill/>
            </a:ln>
          </p:spPr>
        </p:pic>
        <p:pic>
          <p:nvPicPr>
            <p:cNvPr id="285" name="Google Shape;285;p11"/>
            <p:cNvPicPr preferRelativeResize="0"/>
            <p:nvPr/>
          </p:nvPicPr>
          <p:blipFill rotWithShape="1">
            <a:blip r:embed="rId5">
              <a:alphaModFix/>
            </a:blip>
            <a:srcRect l="732" r="17814"/>
            <a:stretch/>
          </p:blipFill>
          <p:spPr>
            <a:xfrm>
              <a:off x="1832098" y="5988050"/>
              <a:ext cx="819662" cy="812222"/>
            </a:xfrm>
            <a:prstGeom prst="flowChartConnector">
              <a:avLst/>
            </a:prstGeom>
            <a:noFill/>
            <a:ln>
              <a:noFill/>
            </a:ln>
          </p:spPr>
        </p:pic>
        <p:pic>
          <p:nvPicPr>
            <p:cNvPr id="286" name="Google Shape;286;p11"/>
            <p:cNvPicPr preferRelativeResize="0"/>
            <p:nvPr/>
          </p:nvPicPr>
          <p:blipFill rotWithShape="1">
            <a:blip r:embed="rId6">
              <a:alphaModFix/>
            </a:blip>
            <a:srcRect l="3511" r="9346" b="5356"/>
            <a:stretch/>
          </p:blipFill>
          <p:spPr>
            <a:xfrm>
              <a:off x="2506436" y="4411905"/>
              <a:ext cx="1326696" cy="1278319"/>
            </a:xfrm>
            <a:prstGeom prst="flowChartConnector">
              <a:avLst/>
            </a:prstGeom>
            <a:noFill/>
            <a:ln>
              <a:noFill/>
            </a:ln>
          </p:spPr>
        </p:pic>
        <p:pic>
          <p:nvPicPr>
            <p:cNvPr id="287" name="Google Shape;287;p11"/>
            <p:cNvPicPr preferRelativeResize="0"/>
            <p:nvPr/>
          </p:nvPicPr>
          <p:blipFill rotWithShape="1">
            <a:blip r:embed="rId7">
              <a:alphaModFix/>
            </a:blip>
            <a:srcRect l="6238" t="381" r="5545" b="-380"/>
            <a:stretch/>
          </p:blipFill>
          <p:spPr>
            <a:xfrm>
              <a:off x="3565321" y="2609470"/>
              <a:ext cx="1887523" cy="1802435"/>
            </a:xfrm>
            <a:prstGeom prst="ellipse">
              <a:avLst/>
            </a:prstGeom>
            <a:noFill/>
            <a:ln>
              <a:noFill/>
            </a:ln>
          </p:spPr>
        </p:pic>
      </p:grpSp>
      <p:sp>
        <p:nvSpPr>
          <p:cNvPr id="288" name="Google Shape;288;p11"/>
          <p:cNvSpPr txBox="1">
            <a:spLocks noGrp="1"/>
          </p:cNvSpPr>
          <p:nvPr>
            <p:ph type="ctrTitle" idx="4294967295"/>
          </p:nvPr>
        </p:nvSpPr>
        <p:spPr>
          <a:xfrm>
            <a:off x="7277100" y="3515360"/>
            <a:ext cx="4022725" cy="2044076"/>
          </a:xfrm>
          <a:prstGeom prst="rect">
            <a:avLst/>
          </a:prstGeom>
          <a:solidFill>
            <a:schemeClr val="accent1">
              <a:alpha val="69803"/>
            </a:schemeClr>
          </a:solidFill>
          <a:ln>
            <a:noFill/>
          </a:ln>
        </p:spPr>
        <p:txBody>
          <a:bodyPr spcFirstLastPara="1" wrap="square" lIns="91425" tIns="45700" rIns="91425" bIns="45700" anchor="b" anchorCtr="0">
            <a:normAutofit fontScale="90000"/>
          </a:bodyPr>
          <a:lstStyle/>
          <a:p>
            <a:pPr marL="0" marR="0" lvl="0" indent="0" algn="l" rtl="0">
              <a:lnSpc>
                <a:spcPct val="90000"/>
              </a:lnSpc>
              <a:spcBef>
                <a:spcPts val="0"/>
              </a:spcBef>
              <a:spcAft>
                <a:spcPts val="0"/>
              </a:spcAft>
              <a:buClr>
                <a:schemeClr val="lt1"/>
              </a:buClr>
              <a:buSzPts val="4800"/>
              <a:buFont typeface="Arial"/>
              <a:buNone/>
            </a:pPr>
            <a:r>
              <a:rPr lang="en-GB" sz="3600" b="0" i="0" u="none" strike="noStrike" cap="none" dirty="0">
                <a:solidFill>
                  <a:schemeClr val="lt1"/>
                </a:solidFill>
                <a:latin typeface="Arial"/>
                <a:ea typeface="Arial"/>
                <a:cs typeface="Arial"/>
                <a:sym typeface="Arial"/>
              </a:rPr>
              <a:t>Bev Hindle</a:t>
            </a:r>
            <a:br>
              <a:rPr lang="en-GB" sz="3600" b="0" i="0" u="none" strike="noStrike" cap="none" dirty="0">
                <a:solidFill>
                  <a:schemeClr val="lt1"/>
                </a:solidFill>
                <a:latin typeface="Arial"/>
                <a:ea typeface="Arial"/>
                <a:cs typeface="Arial"/>
                <a:sym typeface="Arial"/>
              </a:rPr>
            </a:br>
            <a:r>
              <a:rPr lang="en-GB" sz="3600" b="0" i="0" u="none" strike="noStrike" cap="none" dirty="0">
                <a:solidFill>
                  <a:schemeClr val="lt1"/>
                </a:solidFill>
                <a:latin typeface="Arial"/>
                <a:ea typeface="Arial"/>
                <a:cs typeface="Arial"/>
                <a:sym typeface="Arial"/>
              </a:rPr>
              <a:t>Executive Director Arc Leadership Group</a:t>
            </a:r>
            <a:endParaRPr sz="3600" dirty="0"/>
          </a:p>
        </p:txBody>
      </p:sp>
      <p:sp>
        <p:nvSpPr>
          <p:cNvPr id="289" name="Google Shape;289;p11"/>
          <p:cNvSpPr txBox="1">
            <a:spLocks noGrp="1"/>
          </p:cNvSpPr>
          <p:nvPr>
            <p:ph type="subTitle" idx="4294967295"/>
          </p:nvPr>
        </p:nvSpPr>
        <p:spPr>
          <a:xfrm>
            <a:off x="7277099" y="5702300"/>
            <a:ext cx="4022725" cy="571500"/>
          </a:xfrm>
          <a:prstGeom prst="rect">
            <a:avLst/>
          </a:prstGeom>
          <a:solidFill>
            <a:schemeClr val="accent3">
              <a:alpha val="49803"/>
            </a:schemeClr>
          </a:solid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Arial"/>
              <a:buNone/>
            </a:pPr>
            <a:r>
              <a:rPr lang="en-GB" sz="2000" b="1" dirty="0">
                <a:solidFill>
                  <a:schemeClr val="lt1"/>
                </a:solidFill>
              </a:rPr>
              <a:t>bev.hindle@oxfordshire.gov.uk</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 descr="Map of Arc area, including key cities and towns. &#10;&#10;Description automatically generated"/>
          <p:cNvPicPr preferRelativeResize="0">
            <a:picLocks noGrp="1"/>
          </p:cNvPicPr>
          <p:nvPr>
            <p:ph type="body" idx="1"/>
          </p:nvPr>
        </p:nvPicPr>
        <p:blipFill rotWithShape="1">
          <a:blip r:embed="rId3">
            <a:alphaModFix/>
          </a:blip>
          <a:srcRect l="10222" t="8744" b="7973"/>
          <a:stretch/>
        </p:blipFill>
        <p:spPr>
          <a:xfrm>
            <a:off x="641340" y="1442109"/>
            <a:ext cx="5686425" cy="4114801"/>
          </a:xfrm>
          <a:prstGeom prst="rect">
            <a:avLst/>
          </a:prstGeom>
          <a:noFill/>
          <a:ln>
            <a:noFill/>
          </a:ln>
        </p:spPr>
      </p:pic>
      <p:sp>
        <p:nvSpPr>
          <p:cNvPr id="114" name="Google Shape;114;p2"/>
          <p:cNvSpPr/>
          <p:nvPr/>
        </p:nvSpPr>
        <p:spPr>
          <a:xfrm>
            <a:off x="7305675" y="0"/>
            <a:ext cx="4886326" cy="6200775"/>
          </a:xfrm>
          <a:prstGeom prst="rect">
            <a:avLst/>
          </a:prstGeom>
          <a:solidFill>
            <a:srgbClr val="0025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15" name="Google Shape;115;p2"/>
          <p:cNvSpPr/>
          <p:nvPr/>
        </p:nvSpPr>
        <p:spPr>
          <a:xfrm>
            <a:off x="3821949" y="3900436"/>
            <a:ext cx="1914525" cy="15430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2"/>
          <p:cNvSpPr txBox="1"/>
          <p:nvPr/>
        </p:nvSpPr>
        <p:spPr>
          <a:xfrm>
            <a:off x="9210848" y="4345777"/>
            <a:ext cx="2136593" cy="26237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Arial"/>
                <a:ea typeface="Arial"/>
                <a:cs typeface="Arial"/>
                <a:sym typeface="Arial"/>
              </a:rPr>
              <a:t>10 universities, contributing £13bn p.a. GVA</a:t>
            </a:r>
            <a:endParaRPr/>
          </a:p>
          <a:p>
            <a:pPr marL="0" marR="0" lvl="0" indent="0" algn="l" rtl="0">
              <a:spcBef>
                <a:spcPts val="0"/>
              </a:spcBef>
              <a:spcAft>
                <a:spcPts val="0"/>
              </a:spcAft>
              <a:buNone/>
            </a:pPr>
            <a:endParaRPr sz="1400">
              <a:solidFill>
                <a:schemeClr val="lt1"/>
              </a:solidFill>
              <a:latin typeface="Arial"/>
              <a:ea typeface="Arial"/>
              <a:cs typeface="Arial"/>
              <a:sym typeface="Arial"/>
            </a:endParaRPr>
          </a:p>
          <a:p>
            <a:pPr marL="0" marR="0" lvl="0" indent="0" algn="l" rtl="0">
              <a:spcBef>
                <a:spcPts val="0"/>
              </a:spcBef>
              <a:spcAft>
                <a:spcPts val="0"/>
              </a:spcAft>
              <a:buNone/>
            </a:pPr>
            <a:r>
              <a:rPr lang="en-GB" sz="1400">
                <a:solidFill>
                  <a:schemeClr val="lt1"/>
                </a:solidFill>
                <a:latin typeface="Arial"/>
                <a:ea typeface="Arial"/>
                <a:cs typeface="Arial"/>
                <a:sym typeface="Arial"/>
              </a:rPr>
              <a:t>At centre of UK transport and logistics network, with easy connectivity to London, regional centres and an international gateway. </a:t>
            </a:r>
            <a:endParaRPr/>
          </a:p>
          <a:p>
            <a:pPr marL="0" marR="0" lvl="0" indent="0" algn="l" rtl="0">
              <a:spcBef>
                <a:spcPts val="0"/>
              </a:spcBef>
              <a:spcAft>
                <a:spcPts val="0"/>
              </a:spcAft>
              <a:buNone/>
            </a:pPr>
            <a:endParaRPr sz="1400">
              <a:solidFill>
                <a:schemeClr val="lt1"/>
              </a:solidFill>
              <a:latin typeface="Arial"/>
              <a:ea typeface="Arial"/>
              <a:cs typeface="Arial"/>
              <a:sym typeface="Arial"/>
            </a:endParaRPr>
          </a:p>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117" name="Google Shape;117;p2"/>
          <p:cNvSpPr/>
          <p:nvPr/>
        </p:nvSpPr>
        <p:spPr>
          <a:xfrm>
            <a:off x="4333875" y="4012581"/>
            <a:ext cx="2990850" cy="218819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 name="Google Shape;118;p2"/>
          <p:cNvSpPr txBox="1"/>
          <p:nvPr/>
        </p:nvSpPr>
        <p:spPr>
          <a:xfrm>
            <a:off x="4564244" y="4136227"/>
            <a:ext cx="2136593"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a:p>
            <a:pPr marL="0" marR="0" lvl="0" indent="0" algn="l" rtl="0">
              <a:spcBef>
                <a:spcPts val="0"/>
              </a:spcBef>
              <a:spcAft>
                <a:spcPts val="0"/>
              </a:spcAft>
              <a:buNone/>
            </a:pPr>
            <a:r>
              <a:rPr lang="en-GB" sz="1400">
                <a:solidFill>
                  <a:schemeClr val="lt1"/>
                </a:solidFill>
                <a:latin typeface="Arial"/>
                <a:ea typeface="Arial"/>
                <a:cs typeface="Arial"/>
                <a:sym typeface="Arial"/>
              </a:rPr>
              <a:t>A network of successful, fast-growing &amp; productive places, each with distinct potential, underlying specialisms, cultural attractions and heritage.</a:t>
            </a:r>
            <a:endParaRPr sz="1050">
              <a:solidFill>
                <a:schemeClr val="dk1"/>
              </a:solidFill>
              <a:latin typeface="Arial"/>
              <a:ea typeface="Arial"/>
              <a:cs typeface="Arial"/>
              <a:sym typeface="Arial"/>
            </a:endParaRPr>
          </a:p>
        </p:txBody>
      </p:sp>
      <p:sp>
        <p:nvSpPr>
          <p:cNvPr id="119" name="Google Shape;119;p2"/>
          <p:cNvSpPr txBox="1"/>
          <p:nvPr/>
        </p:nvSpPr>
        <p:spPr>
          <a:xfrm>
            <a:off x="7074255" y="4345777"/>
            <a:ext cx="2136593" cy="17620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Arial"/>
                <a:ea typeface="Arial"/>
                <a:cs typeface="Arial"/>
                <a:sym typeface="Arial"/>
              </a:rPr>
              <a:t>3.8 million residents</a:t>
            </a:r>
            <a:endParaRPr/>
          </a:p>
          <a:p>
            <a:pPr marL="0" marR="0" lvl="0" indent="0" algn="l" rtl="0">
              <a:spcBef>
                <a:spcPts val="0"/>
              </a:spcBef>
              <a:spcAft>
                <a:spcPts val="0"/>
              </a:spcAft>
              <a:buNone/>
            </a:pPr>
            <a:endParaRPr sz="1400">
              <a:solidFill>
                <a:schemeClr val="lt1"/>
              </a:solidFill>
              <a:latin typeface="Arial"/>
              <a:ea typeface="Arial"/>
              <a:cs typeface="Arial"/>
              <a:sym typeface="Arial"/>
            </a:endParaRPr>
          </a:p>
          <a:p>
            <a:pPr marL="0" marR="0" lvl="0" indent="0" algn="l" rtl="0">
              <a:spcBef>
                <a:spcPts val="0"/>
              </a:spcBef>
              <a:spcAft>
                <a:spcPts val="0"/>
              </a:spcAft>
              <a:buNone/>
            </a:pPr>
            <a:r>
              <a:rPr lang="en-GB" sz="1400">
                <a:solidFill>
                  <a:schemeClr val="lt1"/>
                </a:solidFill>
                <a:latin typeface="Arial"/>
                <a:ea typeface="Arial"/>
                <a:cs typeface="Arial"/>
                <a:sym typeface="Arial"/>
              </a:rPr>
              <a:t>Current GVA p.a. of £111bn</a:t>
            </a:r>
            <a:endParaRPr/>
          </a:p>
          <a:p>
            <a:pPr marL="0" marR="0" lvl="0" indent="0" algn="l" rtl="0">
              <a:spcBef>
                <a:spcPts val="0"/>
              </a:spcBef>
              <a:spcAft>
                <a:spcPts val="0"/>
              </a:spcAft>
              <a:buNone/>
            </a:pPr>
            <a:endParaRPr sz="1400">
              <a:solidFill>
                <a:schemeClr val="lt1"/>
              </a:solidFill>
              <a:latin typeface="Arial"/>
              <a:ea typeface="Arial"/>
              <a:cs typeface="Arial"/>
              <a:sym typeface="Arial"/>
            </a:endParaRPr>
          </a:p>
          <a:p>
            <a:pPr marL="0" marR="0" lvl="0" indent="0" algn="l" rtl="0">
              <a:spcBef>
                <a:spcPts val="0"/>
              </a:spcBef>
              <a:spcAft>
                <a:spcPts val="0"/>
              </a:spcAft>
              <a:buNone/>
            </a:pPr>
            <a:r>
              <a:rPr lang="en-GB" sz="1400">
                <a:solidFill>
                  <a:schemeClr val="lt1"/>
                </a:solidFill>
                <a:latin typeface="Arial"/>
                <a:ea typeface="Arial"/>
                <a:cs typeface="Arial"/>
                <a:sym typeface="Arial"/>
              </a:rPr>
              <a:t>2 million jobs</a:t>
            </a:r>
            <a:endParaRPr/>
          </a:p>
          <a:p>
            <a:pPr marL="0" marR="0" lvl="0" indent="0" algn="l" rtl="0">
              <a:spcBef>
                <a:spcPts val="0"/>
              </a:spcBef>
              <a:spcAft>
                <a:spcPts val="0"/>
              </a:spcAft>
              <a:buNone/>
            </a:pPr>
            <a:endParaRPr sz="1400">
              <a:solidFill>
                <a:schemeClr val="lt1"/>
              </a:solidFill>
              <a:latin typeface="Arial"/>
              <a:ea typeface="Arial"/>
              <a:cs typeface="Arial"/>
              <a:sym typeface="Arial"/>
            </a:endParaRPr>
          </a:p>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120" name="Google Shape;120;p2"/>
          <p:cNvSpPr/>
          <p:nvPr/>
        </p:nvSpPr>
        <p:spPr>
          <a:xfrm rot="-3027343">
            <a:off x="-4706389" y="2179585"/>
            <a:ext cx="9948623" cy="3441700"/>
          </a:xfrm>
          <a:prstGeom prst="arc">
            <a:avLst>
              <a:gd name="adj1" fmla="val 18341427"/>
              <a:gd name="adj2" fmla="val 21285883"/>
            </a:avLst>
          </a:prstGeom>
          <a:noFill/>
          <a:ln w="146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 name="Google Shape;121;p2"/>
          <p:cNvSpPr txBox="1">
            <a:spLocks noGrp="1"/>
          </p:cNvSpPr>
          <p:nvPr>
            <p:ph type="title"/>
          </p:nvPr>
        </p:nvSpPr>
        <p:spPr>
          <a:xfrm>
            <a:off x="1024180" y="6897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GB"/>
              <a:t>Oxford-Cambridge </a:t>
            </a:r>
            <a:br>
              <a:rPr lang="en-GB"/>
            </a:br>
            <a:r>
              <a:rPr lang="en-GB" b="1"/>
              <a:t>Arc</a:t>
            </a:r>
            <a:endParaRPr/>
          </a:p>
        </p:txBody>
      </p:sp>
      <p:pic>
        <p:nvPicPr>
          <p:cNvPr id="122" name="Google Shape;122;p2" descr="Large building in dusk. Diamond Light Source, Oxfordshire "/>
          <p:cNvPicPr preferRelativeResize="0"/>
          <p:nvPr/>
        </p:nvPicPr>
        <p:blipFill rotWithShape="1">
          <a:blip r:embed="rId4">
            <a:alphaModFix/>
          </a:blip>
          <a:srcRect b="5966"/>
          <a:stretch/>
        </p:blipFill>
        <p:spPr>
          <a:xfrm>
            <a:off x="9818646" y="307017"/>
            <a:ext cx="2232111" cy="1735792"/>
          </a:xfrm>
          <a:prstGeom prst="rect">
            <a:avLst/>
          </a:prstGeom>
          <a:noFill/>
          <a:ln>
            <a:noFill/>
          </a:ln>
        </p:spPr>
      </p:pic>
      <p:pic>
        <p:nvPicPr>
          <p:cNvPr id="123" name="Google Shape;123;p2" descr="People walking across a bridge. Green grass and trees in the background."/>
          <p:cNvPicPr preferRelativeResize="0"/>
          <p:nvPr/>
        </p:nvPicPr>
        <p:blipFill rotWithShape="1">
          <a:blip r:embed="rId5">
            <a:alphaModFix/>
          </a:blip>
          <a:srcRect b="3943"/>
          <a:stretch/>
        </p:blipFill>
        <p:spPr>
          <a:xfrm>
            <a:off x="7473864" y="2147584"/>
            <a:ext cx="2232111" cy="1845947"/>
          </a:xfrm>
          <a:prstGeom prst="rect">
            <a:avLst/>
          </a:prstGeom>
          <a:noFill/>
          <a:ln>
            <a:noFill/>
          </a:ln>
        </p:spPr>
      </p:pic>
      <p:pic>
        <p:nvPicPr>
          <p:cNvPr id="124" name="Google Shape;124;p2" descr="Arial view of Milton Keynes"/>
          <p:cNvPicPr preferRelativeResize="0"/>
          <p:nvPr/>
        </p:nvPicPr>
        <p:blipFill rotWithShape="1">
          <a:blip r:embed="rId6">
            <a:alphaModFix/>
          </a:blip>
          <a:srcRect r="2495" b="5474"/>
          <a:stretch/>
        </p:blipFill>
        <p:spPr>
          <a:xfrm>
            <a:off x="7488057" y="307017"/>
            <a:ext cx="2232111" cy="1735792"/>
          </a:xfrm>
          <a:prstGeom prst="rect">
            <a:avLst/>
          </a:prstGeom>
          <a:noFill/>
          <a:ln>
            <a:noFill/>
          </a:ln>
        </p:spPr>
      </p:pic>
      <p:pic>
        <p:nvPicPr>
          <p:cNvPr id="125" name="Google Shape;125;p2" descr="Arial view of AstraZeneca building in Cambridge Biomedical Campus "/>
          <p:cNvPicPr preferRelativeResize="0"/>
          <p:nvPr/>
        </p:nvPicPr>
        <p:blipFill rotWithShape="1">
          <a:blip r:embed="rId7">
            <a:alphaModFix/>
          </a:blip>
          <a:srcRect r="2835"/>
          <a:stretch/>
        </p:blipFill>
        <p:spPr>
          <a:xfrm>
            <a:off x="9818646" y="2147584"/>
            <a:ext cx="2232111" cy="18459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a:extLst>
              <a:ext uri="{FF2B5EF4-FFF2-40B4-BE49-F238E27FC236}">
                <a16:creationId xmlns:a16="http://schemas.microsoft.com/office/drawing/2014/main" id="{654448F5-BA49-4C87-A9B0-7CA9DA624B0E}"/>
              </a:ext>
            </a:extLst>
          </p:cNvPr>
          <p:cNvSpPr/>
          <p:nvPr/>
        </p:nvSpPr>
        <p:spPr>
          <a:xfrm rot="18572657">
            <a:off x="-4706389" y="2179585"/>
            <a:ext cx="9948623" cy="3441700"/>
          </a:xfrm>
          <a:prstGeom prst="arc">
            <a:avLst>
              <a:gd name="adj1" fmla="val 18341427"/>
              <a:gd name="adj2" fmla="val 21285883"/>
            </a:avLst>
          </a:prstGeom>
          <a:ln w="146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a:extLst>
              <a:ext uri="{FF2B5EF4-FFF2-40B4-BE49-F238E27FC236}">
                <a16:creationId xmlns:a16="http://schemas.microsoft.com/office/drawing/2014/main" id="{6DABAEDA-5A70-44C4-B27A-8A9CBAC4F8F8}"/>
              </a:ext>
            </a:extLst>
          </p:cNvPr>
          <p:cNvSpPr>
            <a:spLocks noGrp="1"/>
          </p:cNvSpPr>
          <p:nvPr>
            <p:ph type="title"/>
          </p:nvPr>
        </p:nvSpPr>
        <p:spPr>
          <a:xfrm>
            <a:off x="509193" y="2695074"/>
            <a:ext cx="3844342" cy="1325563"/>
          </a:xfrm>
        </p:spPr>
        <p:txBody>
          <a:bodyPr/>
          <a:lstStyle/>
          <a:p>
            <a:r>
              <a:rPr lang="en-GB" dirty="0">
                <a:solidFill>
                  <a:schemeClr val="accent1"/>
                </a:solidFill>
              </a:rPr>
              <a:t>Arc leadership </a:t>
            </a:r>
            <a:br>
              <a:rPr lang="en-GB" dirty="0">
                <a:solidFill>
                  <a:schemeClr val="accent1"/>
                </a:solidFill>
              </a:rPr>
            </a:br>
            <a:r>
              <a:rPr lang="en-GB" dirty="0">
                <a:solidFill>
                  <a:schemeClr val="accent1"/>
                </a:solidFill>
              </a:rPr>
              <a:t>groups</a:t>
            </a:r>
            <a:endParaRPr lang="en-GB" b="1" dirty="0">
              <a:solidFill>
                <a:schemeClr val="accent1"/>
              </a:solidFill>
            </a:endParaRPr>
          </a:p>
        </p:txBody>
      </p:sp>
      <p:sp>
        <p:nvSpPr>
          <p:cNvPr id="20" name="Rectangle 28">
            <a:extLst>
              <a:ext uri="{FF2B5EF4-FFF2-40B4-BE49-F238E27FC236}">
                <a16:creationId xmlns:a16="http://schemas.microsoft.com/office/drawing/2014/main" id="{DC64E7EC-ECAC-46D4-B3B5-306CA2724F20}"/>
              </a:ext>
            </a:extLst>
          </p:cNvPr>
          <p:cNvSpPr>
            <a:spLocks noChangeArrowheads="1"/>
          </p:cNvSpPr>
          <p:nvPr/>
        </p:nvSpPr>
        <p:spPr bwMode="auto">
          <a:xfrm>
            <a:off x="4532843" y="3875509"/>
            <a:ext cx="4769492" cy="1200961"/>
          </a:xfrm>
          <a:prstGeom prst="rect">
            <a:avLst/>
          </a:prstGeom>
          <a:noFill/>
          <a:ln w="28575">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Arc Chief Executives Group</a:t>
            </a:r>
            <a:endParaRPr lang="en-US" altLang="en-US" sz="1200" kern="0" dirty="0">
              <a:solidFill>
                <a:srgbClr val="000000"/>
              </a:solidFill>
            </a:endParaRPr>
          </a:p>
          <a:p>
            <a:pPr marL="0" marR="0" lvl="0" indent="0" algn="ctr" defTabSz="914400" eaLnBrk="0" fontAlgn="base" latinLnBrk="0" hangingPunct="0">
              <a:lnSpc>
                <a:spcPct val="100000"/>
              </a:lnSpc>
              <a:spcBef>
                <a:spcPct val="0"/>
              </a:spcBef>
              <a:spcAft>
                <a:spcPct val="0"/>
              </a:spcAft>
              <a:buClrTx/>
              <a:buSzTx/>
              <a:buFontTx/>
              <a:buNone/>
              <a:tabLst>
                <a:tab pos="457200" algn="l"/>
              </a:tabLst>
              <a:defRPr/>
            </a:pPr>
            <a:endPar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Local Authorities</a:t>
            </a:r>
            <a:endPar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Local Enterprise Partnerships </a:t>
            </a:r>
            <a:endPar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Arc Universities Group</a:t>
            </a:r>
            <a:endPar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22" name="Rectangle 21">
            <a:extLst>
              <a:ext uri="{FF2B5EF4-FFF2-40B4-BE49-F238E27FC236}">
                <a16:creationId xmlns:a16="http://schemas.microsoft.com/office/drawing/2014/main" id="{06768111-6E73-4195-B2C1-CB6A408F8AF0}"/>
              </a:ext>
            </a:extLst>
          </p:cNvPr>
          <p:cNvSpPr>
            <a:spLocks noChangeArrowheads="1"/>
          </p:cNvSpPr>
          <p:nvPr/>
        </p:nvSpPr>
        <p:spPr bwMode="auto">
          <a:xfrm>
            <a:off x="4547937" y="562457"/>
            <a:ext cx="4784217" cy="1852613"/>
          </a:xfrm>
          <a:prstGeom prst="rect">
            <a:avLst/>
          </a:prstGeom>
          <a:noFill/>
          <a:ln w="28575">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Arc Leadership Plenary</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All Member Growth Boards </a:t>
            </a:r>
            <a:endPar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All Member Local Authorities</a:t>
            </a:r>
            <a:endPar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All Member Local Enterprise Partnerships</a:t>
            </a:r>
            <a:endPar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All Member Arc Universities Group (AUG)</a:t>
            </a: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Government Arc Ministries</a:t>
            </a:r>
            <a:endPar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Char char="•"/>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Relevant Agencies, Health Bodies</a:t>
            </a:r>
            <a:endPar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24" name="Rectangle 5">
            <a:extLst>
              <a:ext uri="{FF2B5EF4-FFF2-40B4-BE49-F238E27FC236}">
                <a16:creationId xmlns:a16="http://schemas.microsoft.com/office/drawing/2014/main" id="{DA6302C5-F114-4716-BF96-D98737D27657}"/>
              </a:ext>
            </a:extLst>
          </p:cNvPr>
          <p:cNvSpPr>
            <a:spLocks noChangeArrowheads="1"/>
          </p:cNvSpPr>
          <p:nvPr/>
        </p:nvSpPr>
        <p:spPr bwMode="auto">
          <a:xfrm>
            <a:off x="10003233" y="562457"/>
            <a:ext cx="1355725" cy="4514013"/>
          </a:xfrm>
          <a:prstGeom prst="rect">
            <a:avLst/>
          </a:prstGeom>
          <a:noFill/>
          <a:ln w="28575">
            <a:solidFill>
              <a:srgbClr val="243F6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1" i="0" u="none" strike="noStrike" kern="0" cap="none" spc="0" normalizeH="0" baseline="0" noProof="0">
                <a:ln>
                  <a:noFill/>
                </a:ln>
                <a:solidFill>
                  <a:srgbClr val="000000"/>
                </a:solidFill>
                <a:effectLst/>
                <a:uLnTx/>
                <a:uFillTx/>
                <a:ea typeface="Calibri" panose="020F0502020204030204" pitchFamily="34" charset="0"/>
                <a:cs typeface="Arial" panose="020B0604020202020204" pitchFamily="34" charset="0"/>
              </a:rPr>
              <a:t>Government</a:t>
            </a:r>
            <a:endParaRPr kumimoji="0" lang="en-US" altLang="en-US" sz="500" b="0" i="0" u="none" strike="noStrike" kern="0" cap="none" spc="0" normalizeH="0" baseline="0" noProof="0">
              <a:ln>
                <a:noFill/>
              </a:ln>
              <a:solidFill>
                <a:srgbClr val="000000"/>
              </a:solidFill>
              <a:effectLst/>
              <a:uLnTx/>
              <a:uFillTx/>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1" i="0" u="none" strike="noStrike" kern="0" cap="none" spc="0" normalizeH="0" baseline="0" noProof="0">
                <a:ln>
                  <a:noFill/>
                </a:ln>
                <a:solidFill>
                  <a:srgbClr val="000000"/>
                </a:solidFill>
                <a:effectLst/>
                <a:uLnTx/>
                <a:uFillTx/>
                <a:ea typeface="Calibri" panose="020F0502020204030204" pitchFamily="34" charset="0"/>
                <a:cs typeface="Arial" panose="020B0604020202020204" pitchFamily="34" charset="0"/>
              </a:rPr>
              <a:t>Arc Team</a:t>
            </a:r>
            <a:endParaRPr kumimoji="0" lang="en-US" altLang="en-US" sz="1800" b="0" i="0" u="none" strike="noStrike" kern="0" cap="none" spc="0" normalizeH="0" baseline="0" noProof="0">
              <a:ln>
                <a:noFill/>
              </a:ln>
              <a:solidFill>
                <a:srgbClr val="000000"/>
              </a:solidFill>
              <a:effectLst/>
              <a:uLnTx/>
              <a:uFillTx/>
            </a:endParaRPr>
          </a:p>
        </p:txBody>
      </p:sp>
      <p:sp>
        <p:nvSpPr>
          <p:cNvPr id="26" name="Rectangle 31">
            <a:extLst>
              <a:ext uri="{FF2B5EF4-FFF2-40B4-BE49-F238E27FC236}">
                <a16:creationId xmlns:a16="http://schemas.microsoft.com/office/drawing/2014/main" id="{4CA97F3A-D5B9-45DA-AB85-77E51CC850CB}"/>
              </a:ext>
            </a:extLst>
          </p:cNvPr>
          <p:cNvSpPr>
            <a:spLocks noChangeArrowheads="1"/>
          </p:cNvSpPr>
          <p:nvPr/>
        </p:nvSpPr>
        <p:spPr bwMode="auto">
          <a:xfrm>
            <a:off x="4547937" y="2652333"/>
            <a:ext cx="4769493" cy="1028700"/>
          </a:xfrm>
          <a:prstGeom prst="rect">
            <a:avLst/>
          </a:prstGeom>
          <a:noFill/>
          <a:ln w="28575">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Arc Leadership Executive</a:t>
            </a:r>
            <a:endParaRPr kumimoji="0" lang="en-US" altLang="en-US" sz="1200" b="0" i="0" u="none" strike="noStrike" kern="0" cap="none" spc="0" normalizeH="0" baseline="0" noProof="0" dirty="0">
              <a:ln>
                <a:noFill/>
              </a:ln>
              <a:solidFill>
                <a:srgbClr val="0000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 </a:t>
            </a:r>
            <a:endParaRPr kumimoji="0" lang="en-US" altLang="en-US" sz="1200" b="0" i="0" u="none" strike="noStrike" kern="0" cap="none" spc="0" normalizeH="0" baseline="0" noProof="0" dirty="0">
              <a:ln>
                <a:noFill/>
              </a:ln>
              <a:solidFill>
                <a:srgbClr val="0000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(Growth Board Leader Representatives, AUG Chair, Enterprise Partnerships Chair, </a:t>
            </a:r>
            <a:r>
              <a:rPr kumimoji="0" lang="en-US" altLang="en-US" sz="1200" b="1" u="none" strike="noStrike" kern="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Health Bodies Chair</a:t>
            </a:r>
            <a:r>
              <a:rPr kumimoji="0" lang="en-US" altLang="en-US" sz="1200" b="1" i="0" u="none" strike="noStrike" kern="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t>
            </a:r>
            <a:endParaRPr kumimoji="0" lang="en-US" altLang="en-US" sz="1200" b="0" i="0" u="none" strike="noStrike" kern="0" cap="none" spc="0" normalizeH="0" baseline="0" noProof="0" dirty="0">
              <a:ln>
                <a:noFill/>
              </a:ln>
              <a:solidFill>
                <a:srgbClr val="000000"/>
              </a:solidFill>
              <a:effectLst/>
              <a:uLnTx/>
              <a:uFillTx/>
            </a:endParaRPr>
          </a:p>
        </p:txBody>
      </p:sp>
      <p:sp>
        <p:nvSpPr>
          <p:cNvPr id="28" name="Arrow: Left-Right 27">
            <a:extLst>
              <a:ext uri="{FF2B5EF4-FFF2-40B4-BE49-F238E27FC236}">
                <a16:creationId xmlns:a16="http://schemas.microsoft.com/office/drawing/2014/main" id="{4B7CBAD7-D9F5-44BE-A425-889531ECAFF3}"/>
              </a:ext>
            </a:extLst>
          </p:cNvPr>
          <p:cNvSpPr/>
          <p:nvPr/>
        </p:nvSpPr>
        <p:spPr>
          <a:xfrm>
            <a:off x="9394425" y="2987992"/>
            <a:ext cx="474345" cy="328930"/>
          </a:xfrm>
          <a:prstGeom prst="leftRightArrow">
            <a:avLst/>
          </a:prstGeom>
          <a:solidFill>
            <a:srgbClr val="CCCCCC">
              <a:lumMod val="60000"/>
              <a:lumOff val="40000"/>
            </a:srgbClr>
          </a:solidFill>
          <a:ln w="25400" cap="flat" cmpd="sng" algn="ctr">
            <a:solidFill>
              <a:srgbClr val="CCCCCC">
                <a:lumMod val="60000"/>
                <a:lumOff val="4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28">
            <a:extLst>
              <a:ext uri="{FF2B5EF4-FFF2-40B4-BE49-F238E27FC236}">
                <a16:creationId xmlns:a16="http://schemas.microsoft.com/office/drawing/2014/main" id="{E5320E4E-0F72-4E50-A9ED-C100FD579420}"/>
              </a:ext>
            </a:extLst>
          </p:cNvPr>
          <p:cNvSpPr>
            <a:spLocks noChangeArrowheads="1"/>
          </p:cNvSpPr>
          <p:nvPr/>
        </p:nvSpPr>
        <p:spPr bwMode="auto">
          <a:xfrm>
            <a:off x="4532843" y="5330730"/>
            <a:ext cx="1221375" cy="498511"/>
          </a:xfrm>
          <a:prstGeom prst="rect">
            <a:avLst/>
          </a:prstGeom>
          <a:noFill/>
          <a:ln w="28575">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rPr>
              <a:t>Productivity</a:t>
            </a:r>
          </a:p>
        </p:txBody>
      </p:sp>
      <p:sp>
        <p:nvSpPr>
          <p:cNvPr id="8" name="Rectangle 28">
            <a:extLst>
              <a:ext uri="{FF2B5EF4-FFF2-40B4-BE49-F238E27FC236}">
                <a16:creationId xmlns:a16="http://schemas.microsoft.com/office/drawing/2014/main" id="{1AD6A3F9-F908-407C-A977-70C60B8EEEA3}"/>
              </a:ext>
            </a:extLst>
          </p:cNvPr>
          <p:cNvSpPr>
            <a:spLocks noChangeArrowheads="1"/>
          </p:cNvSpPr>
          <p:nvPr/>
        </p:nvSpPr>
        <p:spPr bwMode="auto">
          <a:xfrm>
            <a:off x="5818639" y="5330730"/>
            <a:ext cx="1221375" cy="498511"/>
          </a:xfrm>
          <a:prstGeom prst="rect">
            <a:avLst/>
          </a:prstGeom>
          <a:noFill/>
          <a:ln w="28575">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rPr>
              <a:t>Connectivity </a:t>
            </a:r>
          </a:p>
        </p:txBody>
      </p:sp>
      <p:sp>
        <p:nvSpPr>
          <p:cNvPr id="9" name="Rectangle 28">
            <a:extLst>
              <a:ext uri="{FF2B5EF4-FFF2-40B4-BE49-F238E27FC236}">
                <a16:creationId xmlns:a16="http://schemas.microsoft.com/office/drawing/2014/main" id="{5BB7CC53-4FB8-46C5-B25E-9AD2B3610D6F}"/>
              </a:ext>
            </a:extLst>
          </p:cNvPr>
          <p:cNvSpPr>
            <a:spLocks noChangeArrowheads="1"/>
          </p:cNvSpPr>
          <p:nvPr/>
        </p:nvSpPr>
        <p:spPr bwMode="auto">
          <a:xfrm>
            <a:off x="7106471" y="5330729"/>
            <a:ext cx="1221375" cy="498511"/>
          </a:xfrm>
          <a:prstGeom prst="rect">
            <a:avLst/>
          </a:prstGeom>
          <a:noFill/>
          <a:ln w="28575">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rPr>
              <a:t>Environment </a:t>
            </a:r>
          </a:p>
        </p:txBody>
      </p:sp>
      <p:sp>
        <p:nvSpPr>
          <p:cNvPr id="11" name="Rectangle 28">
            <a:extLst>
              <a:ext uri="{FF2B5EF4-FFF2-40B4-BE49-F238E27FC236}">
                <a16:creationId xmlns:a16="http://schemas.microsoft.com/office/drawing/2014/main" id="{1544C623-B735-4F37-9CDD-F79971BA8301}"/>
              </a:ext>
            </a:extLst>
          </p:cNvPr>
          <p:cNvSpPr>
            <a:spLocks noChangeArrowheads="1"/>
          </p:cNvSpPr>
          <p:nvPr/>
        </p:nvSpPr>
        <p:spPr bwMode="auto">
          <a:xfrm>
            <a:off x="8387270" y="5330729"/>
            <a:ext cx="915066" cy="498511"/>
          </a:xfrm>
          <a:prstGeom prst="rect">
            <a:avLst/>
          </a:prstGeom>
          <a:noFill/>
          <a:ln w="28575">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tab pos="457200" algn="l"/>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rPr>
              <a:t>Place </a:t>
            </a:r>
          </a:p>
        </p:txBody>
      </p:sp>
      <p:sp>
        <p:nvSpPr>
          <p:cNvPr id="12" name="TextBox 11">
            <a:extLst>
              <a:ext uri="{FF2B5EF4-FFF2-40B4-BE49-F238E27FC236}">
                <a16:creationId xmlns:a16="http://schemas.microsoft.com/office/drawing/2014/main" id="{33D3D8F2-9A27-4C1F-ACD0-57C5D40DA234}"/>
              </a:ext>
            </a:extLst>
          </p:cNvPr>
          <p:cNvSpPr txBox="1"/>
          <p:nvPr/>
        </p:nvSpPr>
        <p:spPr>
          <a:xfrm>
            <a:off x="330200" y="6265776"/>
            <a:ext cx="11508874" cy="461665"/>
          </a:xfrm>
          <a:prstGeom prst="rect">
            <a:avLst/>
          </a:prstGeom>
          <a:noFill/>
        </p:spPr>
        <p:txBody>
          <a:bodyPr wrap="square" rtlCol="0">
            <a:spAutoFit/>
          </a:bodyPr>
          <a:lstStyle/>
          <a:p>
            <a:pPr algn="ctr"/>
            <a:r>
              <a:rPr lang="en-GB" sz="2400" dirty="0">
                <a:solidFill>
                  <a:schemeClr val="accent2"/>
                </a:solidFill>
              </a:rPr>
              <a:t>Oxford-</a:t>
            </a:r>
            <a:r>
              <a:rPr lang="en-GB" sz="2400" dirty="0">
                <a:solidFill>
                  <a:schemeClr val="accent3"/>
                </a:solidFill>
              </a:rPr>
              <a:t>Cambridge </a:t>
            </a:r>
            <a:r>
              <a:rPr lang="en-GB" sz="2400" b="1" dirty="0">
                <a:solidFill>
                  <a:srgbClr val="F0F0F0"/>
                </a:solidFill>
              </a:rPr>
              <a:t>Arc </a:t>
            </a:r>
          </a:p>
        </p:txBody>
      </p:sp>
    </p:spTree>
    <p:extLst>
      <p:ext uri="{BB962C8B-B14F-4D97-AF65-F5344CB8AC3E}">
        <p14:creationId xmlns:p14="http://schemas.microsoft.com/office/powerpoint/2010/main" val="365358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2E7B4-7850-4A35-9E08-8F0F5D9DD55F}"/>
              </a:ext>
            </a:extLst>
          </p:cNvPr>
          <p:cNvSpPr>
            <a:spLocks noGrp="1"/>
          </p:cNvSpPr>
          <p:nvPr>
            <p:ph idx="1"/>
          </p:nvPr>
        </p:nvSpPr>
        <p:spPr>
          <a:xfrm>
            <a:off x="4788568" y="446641"/>
            <a:ext cx="6565232" cy="5595386"/>
          </a:xfrm>
        </p:spPr>
        <p:txBody>
          <a:bodyPr>
            <a:normAutofit lnSpcReduction="10000"/>
          </a:bodyPr>
          <a:lstStyle/>
          <a:p>
            <a:pPr marL="0" lvl="0" indent="0">
              <a:lnSpc>
                <a:spcPct val="90000"/>
              </a:lnSpc>
              <a:spcAft>
                <a:spcPts val="600"/>
              </a:spcAft>
              <a:buNone/>
            </a:pPr>
            <a:r>
              <a:rPr lang="en-US" sz="2000" dirty="0"/>
              <a:t>We continue to collaborate with Government on the establishment of an Oxford-Cambridge Arc Region to:</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Support the UK economy</a:t>
            </a:r>
          </a:p>
          <a:p>
            <a:pPr marL="342900" indent="-228600">
              <a:lnSpc>
                <a:spcPct val="90000"/>
              </a:lnSpc>
              <a:spcAft>
                <a:spcPts val="600"/>
              </a:spcAft>
              <a:buFont typeface="Arial" panose="020B0604020202020204" pitchFamily="34" charset="0"/>
              <a:buChar char="•"/>
            </a:pPr>
            <a:r>
              <a:rPr lang="en-US" sz="2000" dirty="0"/>
              <a:t>Legitimately seek to secure sustainable development</a:t>
            </a:r>
          </a:p>
          <a:p>
            <a:pPr marL="342900" lvl="0" indent="-228600">
              <a:lnSpc>
                <a:spcPct val="90000"/>
              </a:lnSpc>
              <a:spcAft>
                <a:spcPts val="600"/>
              </a:spcAft>
              <a:buFont typeface="Arial" panose="020B0604020202020204" pitchFamily="34" charset="0"/>
              <a:buChar char="•"/>
            </a:pPr>
            <a:r>
              <a:rPr lang="en-US" sz="2000" dirty="0"/>
              <a:t>Raise productivity, reduce inequalities and reduce pressure on current and future populations</a:t>
            </a:r>
          </a:p>
          <a:p>
            <a:pPr marL="342900" lvl="0" indent="-228600">
              <a:lnSpc>
                <a:spcPct val="90000"/>
              </a:lnSpc>
              <a:spcAft>
                <a:spcPts val="600"/>
              </a:spcAft>
              <a:buFont typeface="Arial" panose="020B0604020202020204" pitchFamily="34" charset="0"/>
              <a:buChar char="•"/>
            </a:pPr>
            <a:r>
              <a:rPr lang="en-US" sz="2000" dirty="0"/>
              <a:t>Ensure the Arc narrative does not have a singular obsession with housing – but rather thriving places</a:t>
            </a:r>
          </a:p>
          <a:p>
            <a:pPr marL="342900" lvl="0" indent="-228600">
              <a:lnSpc>
                <a:spcPct val="90000"/>
              </a:lnSpc>
              <a:spcAft>
                <a:spcPts val="600"/>
              </a:spcAft>
              <a:buFont typeface="Arial" panose="020B0604020202020204" pitchFamily="34" charset="0"/>
              <a:buChar char="•"/>
            </a:pPr>
            <a:r>
              <a:rPr lang="en-US" sz="2000" dirty="0"/>
              <a:t>Develop clarity and certainty based on evidence and public engagement</a:t>
            </a:r>
          </a:p>
          <a:p>
            <a:pPr marL="342900" lvl="0" indent="-228600">
              <a:lnSpc>
                <a:spcPct val="90000"/>
              </a:lnSpc>
              <a:spcAft>
                <a:spcPts val="600"/>
              </a:spcAft>
              <a:buFont typeface="Arial" panose="020B0604020202020204" pitchFamily="34" charset="0"/>
              <a:buChar char="•"/>
            </a:pPr>
            <a:r>
              <a:rPr lang="en-US" sz="2000" dirty="0"/>
              <a:t>Unlock significant funding – public and private - for infrastructure needed now and to support change</a:t>
            </a:r>
          </a:p>
          <a:p>
            <a:pPr marL="342900" lvl="0" indent="-228600">
              <a:lnSpc>
                <a:spcPct val="90000"/>
              </a:lnSpc>
              <a:spcAft>
                <a:spcPts val="600"/>
              </a:spcAft>
              <a:buFont typeface="Arial" panose="020B0604020202020204" pitchFamily="34" charset="0"/>
              <a:buChar char="•"/>
            </a:pPr>
            <a:r>
              <a:rPr lang="en-US" sz="2000" dirty="0"/>
              <a:t>Move to a more stable and committed funding model</a:t>
            </a:r>
          </a:p>
          <a:p>
            <a:pPr marL="0" indent="0">
              <a:buNone/>
            </a:pPr>
            <a:endParaRPr lang="en-GB" dirty="0"/>
          </a:p>
        </p:txBody>
      </p:sp>
      <p:pic>
        <p:nvPicPr>
          <p:cNvPr id="5" name="Picture 4">
            <a:extLst>
              <a:ext uri="{FF2B5EF4-FFF2-40B4-BE49-F238E27FC236}">
                <a16:creationId xmlns:a16="http://schemas.microsoft.com/office/drawing/2014/main" id="{3424B343-39D9-45C4-A6F5-3FE10AE2EA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8643" y="2176713"/>
            <a:ext cx="3692611" cy="3282321"/>
          </a:xfrm>
          <a:prstGeom prst="rect">
            <a:avLst/>
          </a:prstGeom>
        </p:spPr>
      </p:pic>
      <p:sp>
        <p:nvSpPr>
          <p:cNvPr id="7" name="TextBox 6">
            <a:extLst>
              <a:ext uri="{FF2B5EF4-FFF2-40B4-BE49-F238E27FC236}">
                <a16:creationId xmlns:a16="http://schemas.microsoft.com/office/drawing/2014/main" id="{C1EBE94A-0DE5-4662-BD61-A27FDB09BDEA}"/>
              </a:ext>
            </a:extLst>
          </p:cNvPr>
          <p:cNvSpPr txBox="1"/>
          <p:nvPr/>
        </p:nvSpPr>
        <p:spPr>
          <a:xfrm>
            <a:off x="330200" y="6265776"/>
            <a:ext cx="11508874" cy="461665"/>
          </a:xfrm>
          <a:prstGeom prst="rect">
            <a:avLst/>
          </a:prstGeom>
          <a:noFill/>
        </p:spPr>
        <p:txBody>
          <a:bodyPr wrap="square" rtlCol="0">
            <a:spAutoFit/>
          </a:bodyPr>
          <a:lstStyle/>
          <a:p>
            <a:pPr algn="ctr"/>
            <a:r>
              <a:rPr lang="en-GB" sz="2400" dirty="0">
                <a:solidFill>
                  <a:schemeClr val="accent2"/>
                </a:solidFill>
              </a:rPr>
              <a:t>Oxford-</a:t>
            </a:r>
            <a:r>
              <a:rPr lang="en-GB" sz="2400" dirty="0">
                <a:solidFill>
                  <a:schemeClr val="accent3"/>
                </a:solidFill>
              </a:rPr>
              <a:t>Cambridge </a:t>
            </a:r>
            <a:r>
              <a:rPr lang="en-GB" sz="2400" b="1" dirty="0">
                <a:solidFill>
                  <a:srgbClr val="F0F0F0"/>
                </a:solidFill>
              </a:rPr>
              <a:t>Arc </a:t>
            </a:r>
          </a:p>
        </p:txBody>
      </p:sp>
      <p:sp>
        <p:nvSpPr>
          <p:cNvPr id="6" name="TextBox 5">
            <a:extLst>
              <a:ext uri="{FF2B5EF4-FFF2-40B4-BE49-F238E27FC236}">
                <a16:creationId xmlns:a16="http://schemas.microsoft.com/office/drawing/2014/main" id="{3CE83682-FEB9-40FA-A838-2B7901E433DC}"/>
              </a:ext>
            </a:extLst>
          </p:cNvPr>
          <p:cNvSpPr txBox="1"/>
          <p:nvPr/>
        </p:nvSpPr>
        <p:spPr>
          <a:xfrm>
            <a:off x="724902" y="446641"/>
            <a:ext cx="4063666" cy="923330"/>
          </a:xfrm>
          <a:prstGeom prst="rect">
            <a:avLst/>
          </a:prstGeom>
          <a:noFill/>
        </p:spPr>
        <p:txBody>
          <a:bodyPr wrap="square">
            <a:spAutoFit/>
          </a:bodyPr>
          <a:lstStyle/>
          <a:p>
            <a:r>
              <a:rPr lang="en-GB" sz="5400" dirty="0">
                <a:solidFill>
                  <a:schemeClr val="accent4"/>
                </a:solidFill>
              </a:rPr>
              <a:t>Why?</a:t>
            </a:r>
          </a:p>
        </p:txBody>
      </p:sp>
    </p:spTree>
    <p:extLst>
      <p:ext uri="{BB962C8B-B14F-4D97-AF65-F5344CB8AC3E}">
        <p14:creationId xmlns:p14="http://schemas.microsoft.com/office/powerpoint/2010/main" val="26597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4111-3DC4-452D-B924-7A215C6D7DB1}"/>
              </a:ext>
            </a:extLst>
          </p:cNvPr>
          <p:cNvSpPr>
            <a:spLocks noGrp="1"/>
          </p:cNvSpPr>
          <p:nvPr>
            <p:ph type="title"/>
          </p:nvPr>
        </p:nvSpPr>
        <p:spPr>
          <a:xfrm>
            <a:off x="650774" y="503339"/>
            <a:ext cx="10884087" cy="5108567"/>
          </a:xfrm>
          <a:solidFill>
            <a:schemeClr val="accent1"/>
          </a:solidFill>
        </p:spPr>
        <p:txBody>
          <a:bodyPr>
            <a:normAutofit fontScale="90000"/>
          </a:bodyPr>
          <a:lstStyle/>
          <a:p>
            <a:pPr eaLnBrk="0" fontAlgn="base" hangingPunct="0">
              <a:spcBef>
                <a:spcPct val="0"/>
              </a:spcBef>
              <a:spcAft>
                <a:spcPts val="300"/>
              </a:spcAft>
            </a:pPr>
            <a:r>
              <a:rPr lang="en-GB" sz="4400" dirty="0">
                <a:solidFill>
                  <a:schemeClr val="bg1"/>
                </a:solidFill>
              </a:rPr>
              <a:t>By 2050, the </a:t>
            </a:r>
            <a:r>
              <a:rPr lang="en-GB" sz="4400" b="1" dirty="0">
                <a:solidFill>
                  <a:schemeClr val="bg1"/>
                </a:solidFill>
              </a:rPr>
              <a:t>Arc</a:t>
            </a:r>
            <a:r>
              <a:rPr lang="en-GB" sz="4400" dirty="0">
                <a:solidFill>
                  <a:schemeClr val="bg1"/>
                </a:solidFill>
              </a:rPr>
              <a:t> will be the world leading place for high-value growth, innovation and productivity. A global hub where ideas and companies are generated and thrive, home to exemplary models of 21st century development, with a high-quality environment and outstanding quality of life, and with a strong economic focus that drives inclusive clean growth.</a:t>
            </a:r>
          </a:p>
        </p:txBody>
      </p:sp>
      <p:sp>
        <p:nvSpPr>
          <p:cNvPr id="11" name="TextBox 10">
            <a:extLst>
              <a:ext uri="{FF2B5EF4-FFF2-40B4-BE49-F238E27FC236}">
                <a16:creationId xmlns:a16="http://schemas.microsoft.com/office/drawing/2014/main" id="{2513F582-8E87-4188-931B-095B69EE3F6A}"/>
              </a:ext>
            </a:extLst>
          </p:cNvPr>
          <p:cNvSpPr txBox="1"/>
          <p:nvPr/>
        </p:nvSpPr>
        <p:spPr>
          <a:xfrm>
            <a:off x="330200" y="6277808"/>
            <a:ext cx="10693400" cy="461665"/>
          </a:xfrm>
          <a:prstGeom prst="rect">
            <a:avLst/>
          </a:prstGeom>
          <a:noFill/>
        </p:spPr>
        <p:txBody>
          <a:bodyPr wrap="square" rtlCol="0">
            <a:spAutoFit/>
          </a:bodyPr>
          <a:lstStyle/>
          <a:p>
            <a:r>
              <a:rPr lang="en-GB" sz="2400" dirty="0">
                <a:solidFill>
                  <a:schemeClr val="accent3"/>
                </a:solidFill>
              </a:rPr>
              <a:t>Economic vision</a:t>
            </a:r>
          </a:p>
        </p:txBody>
      </p:sp>
      <p:sp>
        <p:nvSpPr>
          <p:cNvPr id="17" name="Arc 16">
            <a:extLst>
              <a:ext uri="{FF2B5EF4-FFF2-40B4-BE49-F238E27FC236}">
                <a16:creationId xmlns:a16="http://schemas.microsoft.com/office/drawing/2014/main" id="{B4A599C3-043D-4F74-9151-9661B80660D0}"/>
              </a:ext>
            </a:extLst>
          </p:cNvPr>
          <p:cNvSpPr/>
          <p:nvPr/>
        </p:nvSpPr>
        <p:spPr>
          <a:xfrm rot="18572657">
            <a:off x="-3091695" y="509930"/>
            <a:ext cx="10168740" cy="6508484"/>
          </a:xfrm>
          <a:prstGeom prst="arc">
            <a:avLst>
              <a:gd name="adj1" fmla="val 15117117"/>
              <a:gd name="adj2" fmla="val 21285883"/>
            </a:avLst>
          </a:prstGeom>
          <a:ln w="146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8313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p:nvPr/>
        </p:nvSpPr>
        <p:spPr>
          <a:xfrm>
            <a:off x="558800" y="6337300"/>
            <a:ext cx="11226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accent3"/>
                </a:solidFill>
                <a:latin typeface="Arial"/>
                <a:ea typeface="Arial"/>
                <a:cs typeface="Arial"/>
                <a:sym typeface="Arial"/>
              </a:rPr>
              <a:t>Economic prospectus: why we think the </a:t>
            </a:r>
            <a:r>
              <a:rPr lang="en-GB" sz="1800">
                <a:solidFill>
                  <a:schemeClr val="lt1"/>
                </a:solidFill>
                <a:latin typeface="Arial"/>
                <a:ea typeface="Arial"/>
                <a:cs typeface="Arial"/>
                <a:sym typeface="Arial"/>
              </a:rPr>
              <a:t>Arc </a:t>
            </a:r>
            <a:r>
              <a:rPr lang="en-GB" sz="1800">
                <a:solidFill>
                  <a:schemeClr val="accent3"/>
                </a:solidFill>
                <a:latin typeface="Arial"/>
                <a:ea typeface="Arial"/>
                <a:cs typeface="Arial"/>
                <a:sym typeface="Arial"/>
              </a:rPr>
              <a:t>is a national investment priority </a:t>
            </a:r>
            <a:endParaRPr/>
          </a:p>
        </p:txBody>
      </p:sp>
      <p:sp>
        <p:nvSpPr>
          <p:cNvPr id="131" name="Google Shape;13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GB"/>
              <a:t>Economic potential: double GVA to £200bn p.a.</a:t>
            </a:r>
            <a:endParaRPr/>
          </a:p>
        </p:txBody>
      </p:sp>
      <p:sp>
        <p:nvSpPr>
          <p:cNvPr id="132" name="Google Shape;132;p3"/>
          <p:cNvSpPr/>
          <p:nvPr/>
        </p:nvSpPr>
        <p:spPr>
          <a:xfrm>
            <a:off x="7315200" y="1741488"/>
            <a:ext cx="4876800" cy="4430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133;p3"/>
          <p:cNvSpPr txBox="1"/>
          <p:nvPr/>
        </p:nvSpPr>
        <p:spPr>
          <a:xfrm>
            <a:off x="7543800" y="1866900"/>
            <a:ext cx="4241800"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lt1"/>
                </a:solidFill>
                <a:latin typeface="Arial"/>
                <a:ea typeface="Arial"/>
                <a:cs typeface="Arial"/>
                <a:sym typeface="Arial"/>
              </a:rPr>
              <a:t>“The Oxford-Cambridge Arc is a global asset and national investment priority. With determined leadership and financial backing the Arc can leverage its innovation capability to drive regional growth, national prosperity and global inward investment into the UK.”</a:t>
            </a:r>
            <a:endParaRPr/>
          </a:p>
        </p:txBody>
      </p:sp>
      <p:sp>
        <p:nvSpPr>
          <p:cNvPr id="134" name="Google Shape;134;p3"/>
          <p:cNvSpPr/>
          <p:nvPr/>
        </p:nvSpPr>
        <p:spPr>
          <a:xfrm rot="-3027343">
            <a:off x="4917116" y="7307700"/>
            <a:ext cx="9948623" cy="3441700"/>
          </a:xfrm>
          <a:prstGeom prst="arc">
            <a:avLst>
              <a:gd name="adj1" fmla="val 18341427"/>
              <a:gd name="adj2" fmla="val 21285883"/>
            </a:avLst>
          </a:prstGeom>
          <a:noFill/>
          <a:ln w="146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5" name="Google Shape;135;p3"/>
          <p:cNvSpPr txBox="1"/>
          <p:nvPr/>
        </p:nvSpPr>
        <p:spPr>
          <a:xfrm>
            <a:off x="838200" y="1986025"/>
            <a:ext cx="5816600" cy="3547401"/>
          </a:xfrm>
          <a:prstGeom prst="rect">
            <a:avLst/>
          </a:prstGeom>
          <a:noFill/>
          <a:ln>
            <a:noFill/>
          </a:ln>
        </p:spPr>
        <p:txBody>
          <a:bodyPr spcFirstLastPara="1" wrap="square" lIns="91425" tIns="45700" rIns="91425" bIns="45700" anchor="ctr" anchorCtr="0">
            <a:normAutofit/>
          </a:bodyPr>
          <a:lstStyle/>
          <a:p>
            <a:pPr marL="571500" marR="0" lvl="0" indent="-571500" algn="l" rtl="0">
              <a:lnSpc>
                <a:spcPct val="80000"/>
              </a:lnSpc>
              <a:spcBef>
                <a:spcPts val="0"/>
              </a:spcBef>
              <a:spcAft>
                <a:spcPts val="0"/>
              </a:spcAft>
              <a:buClr>
                <a:schemeClr val="dk1"/>
              </a:buClr>
              <a:buSzPts val="2800"/>
              <a:buFont typeface="Arial"/>
              <a:buChar char="•"/>
            </a:pPr>
            <a:r>
              <a:rPr lang="en-GB" sz="2800">
                <a:solidFill>
                  <a:schemeClr val="dk1"/>
                </a:solidFill>
                <a:latin typeface="Arial"/>
                <a:ea typeface="Arial"/>
                <a:cs typeface="Arial"/>
                <a:sym typeface="Arial"/>
              </a:rPr>
              <a:t>Innovation-led growth to help solve major environmental, health and social challenges</a:t>
            </a:r>
            <a:endParaRPr/>
          </a:p>
          <a:p>
            <a:pPr marL="571500" marR="0" lvl="0" indent="-571500" algn="l" rtl="0">
              <a:lnSpc>
                <a:spcPct val="80000"/>
              </a:lnSpc>
              <a:spcBef>
                <a:spcPts val="1200"/>
              </a:spcBef>
              <a:spcAft>
                <a:spcPts val="0"/>
              </a:spcAft>
              <a:buClr>
                <a:schemeClr val="dk1"/>
              </a:buClr>
              <a:buSzPts val="2800"/>
              <a:buFont typeface="Arial"/>
              <a:buChar char="•"/>
            </a:pPr>
            <a:r>
              <a:rPr lang="en-GB" sz="2800">
                <a:solidFill>
                  <a:schemeClr val="dk1"/>
                </a:solidFill>
                <a:latin typeface="Arial"/>
                <a:ea typeface="Arial"/>
                <a:cs typeface="Arial"/>
                <a:sym typeface="Arial"/>
              </a:rPr>
              <a:t>To deliver green-growth and better quality opportunities for residents and businesses</a:t>
            </a:r>
            <a:endParaRPr/>
          </a:p>
          <a:p>
            <a:pPr marL="571500" marR="0" lvl="0" indent="-393700" algn="l" rtl="0">
              <a:lnSpc>
                <a:spcPct val="80000"/>
              </a:lnSpc>
              <a:spcBef>
                <a:spcPts val="0"/>
              </a:spcBef>
              <a:spcAft>
                <a:spcPts val="0"/>
              </a:spcAft>
              <a:buClr>
                <a:schemeClr val="dk1"/>
              </a:buClr>
              <a:buSzPts val="2800"/>
              <a:buFont typeface="Arial"/>
              <a:buNone/>
            </a:pPr>
            <a:endParaRPr sz="2800">
              <a:solidFill>
                <a:schemeClr val="dk1"/>
              </a:solidFill>
              <a:latin typeface="Arial"/>
              <a:ea typeface="Arial"/>
              <a:cs typeface="Arial"/>
              <a:sym typeface="Arial"/>
            </a:endParaRPr>
          </a:p>
          <a:p>
            <a:pPr marL="571500" marR="0" lvl="0" indent="-571500" algn="l" rtl="0">
              <a:lnSpc>
                <a:spcPct val="80000"/>
              </a:lnSpc>
              <a:spcBef>
                <a:spcPts val="0"/>
              </a:spcBef>
              <a:spcAft>
                <a:spcPts val="0"/>
              </a:spcAft>
              <a:buClr>
                <a:schemeClr val="dk1"/>
              </a:buClr>
              <a:buSzPts val="2800"/>
              <a:buFont typeface="Arial"/>
              <a:buChar char="•"/>
            </a:pPr>
            <a:r>
              <a:rPr lang="en-GB" sz="2800">
                <a:solidFill>
                  <a:schemeClr val="dk1"/>
                </a:solidFill>
                <a:latin typeface="Arial"/>
                <a:ea typeface="Arial"/>
                <a:cs typeface="Arial"/>
                <a:sym typeface="Arial"/>
              </a:rPr>
              <a:t>&gt;£4 investment return for every public £1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6179450" y="259046"/>
            <a:ext cx="56990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GB" sz="3200"/>
              <a:t>UK innovation region - creates significant economic value</a:t>
            </a:r>
            <a:endParaRPr/>
          </a:p>
        </p:txBody>
      </p:sp>
      <p:sp>
        <p:nvSpPr>
          <p:cNvPr id="151" name="Google Shape;151;p5"/>
          <p:cNvSpPr txBox="1"/>
          <p:nvPr/>
        </p:nvSpPr>
        <p:spPr>
          <a:xfrm>
            <a:off x="330200" y="6350000"/>
            <a:ext cx="11861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accent3"/>
                </a:solidFill>
                <a:latin typeface="Arial"/>
                <a:ea typeface="Arial"/>
                <a:cs typeface="Arial"/>
                <a:sym typeface="Arial"/>
              </a:rPr>
              <a:t>Research, technology, testing capabilities and record in commercialising ideas, attracts new business and talent  </a:t>
            </a:r>
            <a:endParaRPr/>
          </a:p>
        </p:txBody>
      </p:sp>
      <p:grpSp>
        <p:nvGrpSpPr>
          <p:cNvPr id="152" name="Google Shape;152;p5"/>
          <p:cNvGrpSpPr/>
          <p:nvPr/>
        </p:nvGrpSpPr>
        <p:grpSpPr>
          <a:xfrm>
            <a:off x="5559425" y="1429544"/>
            <a:ext cx="5991225" cy="3999706"/>
            <a:chOff x="5559425" y="1429544"/>
            <a:chExt cx="5991225" cy="3999706"/>
          </a:xfrm>
        </p:grpSpPr>
        <p:sp>
          <p:nvSpPr>
            <p:cNvPr id="153" name="Google Shape;153;p5"/>
            <p:cNvSpPr/>
            <p:nvPr/>
          </p:nvSpPr>
          <p:spPr>
            <a:xfrm>
              <a:off x="7661175" y="1438175"/>
              <a:ext cx="1238250" cy="12255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4" name="Google Shape;154;p5"/>
            <p:cNvSpPr/>
            <p:nvPr/>
          </p:nvSpPr>
          <p:spPr>
            <a:xfrm>
              <a:off x="9451775" y="1429544"/>
              <a:ext cx="1238250" cy="12255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5"/>
            <p:cNvSpPr/>
            <p:nvPr/>
          </p:nvSpPr>
          <p:spPr>
            <a:xfrm>
              <a:off x="6165850" y="2387600"/>
              <a:ext cx="1238250" cy="12255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6" name="Google Shape;156;p5"/>
            <p:cNvSpPr/>
            <p:nvPr/>
          </p:nvSpPr>
          <p:spPr>
            <a:xfrm>
              <a:off x="8588275" y="2994025"/>
              <a:ext cx="1238250" cy="12255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7" name="Google Shape;157;p5"/>
            <p:cNvSpPr/>
            <p:nvPr/>
          </p:nvSpPr>
          <p:spPr>
            <a:xfrm>
              <a:off x="10312400" y="2971007"/>
              <a:ext cx="1238250" cy="12255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8" name="Google Shape;158;p5"/>
            <p:cNvSpPr/>
            <p:nvPr/>
          </p:nvSpPr>
          <p:spPr>
            <a:xfrm>
              <a:off x="7321550" y="4203700"/>
              <a:ext cx="1238250" cy="12255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9" name="Google Shape;159;p5"/>
            <p:cNvSpPr/>
            <p:nvPr/>
          </p:nvSpPr>
          <p:spPr>
            <a:xfrm>
              <a:off x="5559425" y="4042172"/>
              <a:ext cx="1238250" cy="12255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60" name="Google Shape;160;p5" descr="Map of the Oxford-Cambridge Arc, showing city and town locations, with key university, science parks and research hubs identified. "/>
          <p:cNvGrpSpPr/>
          <p:nvPr/>
        </p:nvGrpSpPr>
        <p:grpSpPr>
          <a:xfrm>
            <a:off x="534512" y="627873"/>
            <a:ext cx="5478039" cy="5180988"/>
            <a:chOff x="675646" y="1445334"/>
            <a:chExt cx="4431643" cy="4191334"/>
          </a:xfrm>
        </p:grpSpPr>
        <p:pic>
          <p:nvPicPr>
            <p:cNvPr id="161" name="Google Shape;161;p5" descr="Map&#10;&#10;Description automatically generated"/>
            <p:cNvPicPr preferRelativeResize="0"/>
            <p:nvPr/>
          </p:nvPicPr>
          <p:blipFill rotWithShape="1">
            <a:blip r:embed="rId3">
              <a:alphaModFix/>
            </a:blip>
            <a:srcRect t="15799" b="17354"/>
            <a:stretch/>
          </p:blipFill>
          <p:spPr>
            <a:xfrm>
              <a:off x="675646" y="1445334"/>
              <a:ext cx="4431643" cy="4191334"/>
            </a:xfrm>
            <a:prstGeom prst="rect">
              <a:avLst/>
            </a:prstGeom>
            <a:noFill/>
            <a:ln>
              <a:noFill/>
            </a:ln>
          </p:spPr>
        </p:pic>
        <p:sp>
          <p:nvSpPr>
            <p:cNvPr id="162" name="Google Shape;162;p5"/>
            <p:cNvSpPr/>
            <p:nvPr/>
          </p:nvSpPr>
          <p:spPr>
            <a:xfrm>
              <a:off x="3436219" y="4858100"/>
              <a:ext cx="1661445" cy="752208"/>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63" name="Google Shape;163;p5"/>
          <p:cNvGrpSpPr/>
          <p:nvPr/>
        </p:nvGrpSpPr>
        <p:grpSpPr>
          <a:xfrm>
            <a:off x="6249042" y="1563557"/>
            <a:ext cx="6072482" cy="3837018"/>
            <a:chOff x="5514326" y="1539276"/>
            <a:chExt cx="6879304" cy="4346825"/>
          </a:xfrm>
        </p:grpSpPr>
        <p:pic>
          <p:nvPicPr>
            <p:cNvPr id="164" name="Google Shape;164;p5"/>
            <p:cNvPicPr preferRelativeResize="0"/>
            <p:nvPr/>
          </p:nvPicPr>
          <p:blipFill rotWithShape="1">
            <a:blip r:embed="rId4">
              <a:alphaModFix/>
            </a:blip>
            <a:srcRect/>
            <a:stretch/>
          </p:blipFill>
          <p:spPr>
            <a:xfrm>
              <a:off x="5514326" y="1539276"/>
              <a:ext cx="6456224" cy="4346825"/>
            </a:xfrm>
            <a:prstGeom prst="rect">
              <a:avLst/>
            </a:prstGeom>
            <a:noFill/>
            <a:ln>
              <a:noFill/>
            </a:ln>
          </p:spPr>
        </p:pic>
        <p:sp>
          <p:nvSpPr>
            <p:cNvPr id="165" name="Google Shape;165;p5"/>
            <p:cNvSpPr txBox="1"/>
            <p:nvPr/>
          </p:nvSpPr>
          <p:spPr>
            <a:xfrm>
              <a:off x="8910365" y="3710096"/>
              <a:ext cx="19346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Arial"/>
                  <a:ea typeface="Arial"/>
                  <a:cs typeface="Arial"/>
                  <a:sym typeface="Arial"/>
                </a:rPr>
                <a:t>Aviation</a:t>
              </a:r>
              <a:endParaRPr/>
            </a:p>
          </p:txBody>
        </p:sp>
        <p:sp>
          <p:nvSpPr>
            <p:cNvPr id="166" name="Google Shape;166;p5"/>
            <p:cNvSpPr txBox="1"/>
            <p:nvPr/>
          </p:nvSpPr>
          <p:spPr>
            <a:xfrm>
              <a:off x="5963920" y="3001818"/>
              <a:ext cx="193467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Arial"/>
                  <a:ea typeface="Arial"/>
                  <a:cs typeface="Arial"/>
                  <a:sym typeface="Arial"/>
                </a:rPr>
                <a:t>Advanced manufacturing </a:t>
              </a:r>
              <a:endParaRPr/>
            </a:p>
          </p:txBody>
        </p:sp>
        <p:sp>
          <p:nvSpPr>
            <p:cNvPr id="167" name="Google Shape;167;p5"/>
            <p:cNvSpPr txBox="1"/>
            <p:nvPr/>
          </p:nvSpPr>
          <p:spPr>
            <a:xfrm>
              <a:off x="7132852" y="4811434"/>
              <a:ext cx="188770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Arial"/>
                  <a:ea typeface="Arial"/>
                  <a:cs typeface="Arial"/>
                  <a:sym typeface="Arial"/>
                </a:rPr>
                <a:t>Digital &amp;</a:t>
              </a:r>
              <a:endParaRPr/>
            </a:p>
            <a:p>
              <a:pPr marL="0" marR="0" lvl="0" indent="0" algn="ctr" rtl="0">
                <a:spcBef>
                  <a:spcPts val="0"/>
                </a:spcBef>
                <a:spcAft>
                  <a:spcPts val="0"/>
                </a:spcAft>
                <a:buNone/>
              </a:pPr>
              <a:r>
                <a:rPr lang="en-GB" sz="1400">
                  <a:solidFill>
                    <a:schemeClr val="dk1"/>
                  </a:solidFill>
                  <a:latin typeface="Arial"/>
                  <a:ea typeface="Arial"/>
                  <a:cs typeface="Arial"/>
                  <a:sym typeface="Arial"/>
                </a:rPr>
                <a:t>creative</a:t>
              </a:r>
              <a:endParaRPr/>
            </a:p>
          </p:txBody>
        </p:sp>
        <p:sp>
          <p:nvSpPr>
            <p:cNvPr id="168" name="Google Shape;168;p5"/>
            <p:cNvSpPr txBox="1"/>
            <p:nvPr/>
          </p:nvSpPr>
          <p:spPr>
            <a:xfrm>
              <a:off x="5885934" y="4780934"/>
              <a:ext cx="19346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Arial"/>
                  <a:ea typeface="Arial"/>
                  <a:cs typeface="Arial"/>
                  <a:sym typeface="Arial"/>
                </a:rPr>
                <a:t>Space</a:t>
              </a:r>
              <a:endParaRPr/>
            </a:p>
          </p:txBody>
        </p:sp>
        <p:sp>
          <p:nvSpPr>
            <p:cNvPr id="169" name="Google Shape;169;p5"/>
            <p:cNvSpPr txBox="1"/>
            <p:nvPr/>
          </p:nvSpPr>
          <p:spPr>
            <a:xfrm>
              <a:off x="10458951" y="3658368"/>
              <a:ext cx="193467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Arial"/>
                  <a:ea typeface="Arial"/>
                  <a:cs typeface="Arial"/>
                  <a:sym typeface="Arial"/>
                </a:rPr>
                <a:t>Life sciences</a:t>
              </a:r>
              <a:endParaRPr/>
            </a:p>
          </p:txBody>
        </p:sp>
        <p:sp>
          <p:nvSpPr>
            <p:cNvPr id="170" name="Google Shape;170;p5"/>
            <p:cNvSpPr txBox="1"/>
            <p:nvPr/>
          </p:nvSpPr>
          <p:spPr>
            <a:xfrm>
              <a:off x="7460381" y="2056013"/>
              <a:ext cx="193467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Arial"/>
                  <a:ea typeface="Arial"/>
                  <a:cs typeface="Arial"/>
                  <a:sym typeface="Arial"/>
                </a:rPr>
                <a:t>Future </a:t>
              </a:r>
              <a:endParaRPr/>
            </a:p>
            <a:p>
              <a:pPr marL="0" marR="0" lvl="0" indent="0" algn="ctr" rtl="0">
                <a:spcBef>
                  <a:spcPts val="0"/>
                </a:spcBef>
                <a:spcAft>
                  <a:spcPts val="0"/>
                </a:spcAft>
                <a:buNone/>
              </a:pPr>
              <a:r>
                <a:rPr lang="en-GB" sz="1400">
                  <a:solidFill>
                    <a:schemeClr val="dk1"/>
                  </a:solidFill>
                  <a:latin typeface="Arial"/>
                  <a:ea typeface="Arial"/>
                  <a:cs typeface="Arial"/>
                  <a:sym typeface="Arial"/>
                </a:rPr>
                <a:t>transport</a:t>
              </a:r>
              <a:endParaRPr/>
            </a:p>
          </p:txBody>
        </p:sp>
        <p:sp>
          <p:nvSpPr>
            <p:cNvPr id="171" name="Google Shape;171;p5"/>
            <p:cNvSpPr txBox="1"/>
            <p:nvPr/>
          </p:nvSpPr>
          <p:spPr>
            <a:xfrm>
              <a:off x="9291301" y="2075352"/>
              <a:ext cx="193467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Arial"/>
                  <a:ea typeface="Arial"/>
                  <a:cs typeface="Arial"/>
                  <a:sym typeface="Arial"/>
                </a:rPr>
                <a:t>Future </a:t>
              </a:r>
              <a:endParaRPr/>
            </a:p>
            <a:p>
              <a:pPr marL="0" marR="0" lvl="0" indent="0" algn="ctr" rtl="0">
                <a:spcBef>
                  <a:spcPts val="0"/>
                </a:spcBef>
                <a:spcAft>
                  <a:spcPts val="0"/>
                </a:spcAft>
                <a:buNone/>
              </a:pPr>
              <a:r>
                <a:rPr lang="en-GB" sz="1400">
                  <a:solidFill>
                    <a:schemeClr val="dk1"/>
                  </a:solidFill>
                  <a:latin typeface="Arial"/>
                  <a:ea typeface="Arial"/>
                  <a:cs typeface="Arial"/>
                  <a:sym typeface="Arial"/>
                </a:rPr>
                <a:t>energy</a:t>
              </a:r>
              <a:endParaRPr/>
            </a:p>
          </p:txBody>
        </p:sp>
      </p:grpSp>
      <p:sp>
        <p:nvSpPr>
          <p:cNvPr id="172" name="Google Shape;172;p5"/>
          <p:cNvSpPr/>
          <p:nvPr/>
        </p:nvSpPr>
        <p:spPr>
          <a:xfrm>
            <a:off x="3927765" y="4971529"/>
            <a:ext cx="1661445" cy="624970"/>
          </a:xfrm>
          <a:prstGeom prst="rect">
            <a:avLst/>
          </a:prstGeom>
          <a:solidFill>
            <a:schemeClr val="accent5"/>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lt1"/>
                </a:solidFill>
                <a:latin typeface="Arial"/>
                <a:ea typeface="Arial"/>
                <a:cs typeface="Arial"/>
                <a:sym typeface="Arial"/>
              </a:rPr>
              <a:t>Highest density of R&amp;D institutions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6"/>
          <p:cNvSpPr/>
          <p:nvPr/>
        </p:nvSpPr>
        <p:spPr>
          <a:xfrm>
            <a:off x="-19719" y="-20317"/>
            <a:ext cx="12211719" cy="6898633"/>
          </a:xfrm>
          <a:prstGeom prst="rect">
            <a:avLst/>
          </a:prstGeom>
          <a:solidFill>
            <a:srgbClr val="F0F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8" name="Google Shape;178;p6"/>
          <p:cNvSpPr/>
          <p:nvPr/>
        </p:nvSpPr>
        <p:spPr>
          <a:xfrm rot="10800000">
            <a:off x="3376234" y="2711814"/>
            <a:ext cx="1512552" cy="82495"/>
          </a:xfrm>
          <a:prstGeom prst="chevron">
            <a:avLst>
              <a:gd name="adj" fmla="val 50000"/>
            </a:avLst>
          </a:prstGeom>
          <a:solidFill>
            <a:schemeClr val="accent1"/>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179" name="Google Shape;179;p6"/>
          <p:cNvGrpSpPr/>
          <p:nvPr/>
        </p:nvGrpSpPr>
        <p:grpSpPr>
          <a:xfrm>
            <a:off x="2447492" y="2494281"/>
            <a:ext cx="928742" cy="1569720"/>
            <a:chOff x="8197832" y="1404588"/>
            <a:chExt cx="1271288" cy="2350682"/>
          </a:xfrm>
        </p:grpSpPr>
        <p:pic>
          <p:nvPicPr>
            <p:cNvPr id="180" name="Google Shape;180;p6"/>
            <p:cNvPicPr preferRelativeResize="0"/>
            <p:nvPr/>
          </p:nvPicPr>
          <p:blipFill rotWithShape="1">
            <a:blip r:embed="rId3">
              <a:alphaModFix/>
            </a:blip>
            <a:srcRect/>
            <a:stretch/>
          </p:blipFill>
          <p:spPr>
            <a:xfrm>
              <a:off x="8197832" y="1404588"/>
              <a:ext cx="1271288" cy="2350682"/>
            </a:xfrm>
            <a:prstGeom prst="rect">
              <a:avLst/>
            </a:prstGeom>
            <a:noFill/>
            <a:ln>
              <a:noFill/>
            </a:ln>
          </p:spPr>
        </p:pic>
        <p:sp>
          <p:nvSpPr>
            <p:cNvPr id="181" name="Google Shape;181;p6"/>
            <p:cNvSpPr/>
            <p:nvPr/>
          </p:nvSpPr>
          <p:spPr>
            <a:xfrm>
              <a:off x="8920480" y="2082799"/>
              <a:ext cx="548640" cy="863601"/>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2" name="Google Shape;182;p6"/>
            <p:cNvSpPr/>
            <p:nvPr/>
          </p:nvSpPr>
          <p:spPr>
            <a:xfrm>
              <a:off x="9194800" y="1930398"/>
              <a:ext cx="274320" cy="152401"/>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83" name="Google Shape;183;p6"/>
          <p:cNvSpPr/>
          <p:nvPr/>
        </p:nvSpPr>
        <p:spPr>
          <a:xfrm rot="10800000">
            <a:off x="4926815" y="2711814"/>
            <a:ext cx="1512552" cy="82495"/>
          </a:xfrm>
          <a:prstGeom prst="chevron">
            <a:avLst>
              <a:gd name="adj" fmla="val 50000"/>
            </a:avLst>
          </a:prstGeom>
          <a:solidFill>
            <a:schemeClr val="accent1"/>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4" name="Google Shape;184;p6"/>
          <p:cNvSpPr/>
          <p:nvPr/>
        </p:nvSpPr>
        <p:spPr>
          <a:xfrm rot="10800000">
            <a:off x="6477396" y="2711815"/>
            <a:ext cx="1512552" cy="82495"/>
          </a:xfrm>
          <a:prstGeom prst="chevron">
            <a:avLst>
              <a:gd name="adj" fmla="val 50000"/>
            </a:avLst>
          </a:prstGeom>
          <a:solidFill>
            <a:schemeClr val="accent1"/>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5" name="Google Shape;185;p6"/>
          <p:cNvSpPr/>
          <p:nvPr/>
        </p:nvSpPr>
        <p:spPr>
          <a:xfrm rot="10800000">
            <a:off x="8027977" y="2710728"/>
            <a:ext cx="1512552" cy="82495"/>
          </a:xfrm>
          <a:prstGeom prst="chevron">
            <a:avLst>
              <a:gd name="adj" fmla="val 50000"/>
            </a:avLst>
          </a:prstGeom>
          <a:solidFill>
            <a:schemeClr val="accent1"/>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6" name="Google Shape;186;p6"/>
          <p:cNvSpPr/>
          <p:nvPr/>
        </p:nvSpPr>
        <p:spPr>
          <a:xfrm>
            <a:off x="3376234" y="3873159"/>
            <a:ext cx="1512552" cy="82495"/>
          </a:xfrm>
          <a:prstGeom prst="chevron">
            <a:avLst>
              <a:gd name="adj" fmla="val 50000"/>
            </a:avLst>
          </a:prstGeom>
          <a:solidFill>
            <a:srgbClr val="EF4B81"/>
          </a:solidFill>
          <a:ln w="12700" cap="flat" cmpd="sng">
            <a:solidFill>
              <a:srgbClr val="EF4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7" name="Google Shape;187;p6"/>
          <p:cNvSpPr/>
          <p:nvPr/>
        </p:nvSpPr>
        <p:spPr>
          <a:xfrm>
            <a:off x="4926815" y="3873158"/>
            <a:ext cx="1512552" cy="82495"/>
          </a:xfrm>
          <a:prstGeom prst="chevron">
            <a:avLst>
              <a:gd name="adj" fmla="val 50000"/>
            </a:avLst>
          </a:prstGeom>
          <a:solidFill>
            <a:srgbClr val="EF4B81"/>
          </a:solidFill>
          <a:ln w="12700" cap="flat" cmpd="sng">
            <a:solidFill>
              <a:srgbClr val="EF4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8" name="Google Shape;188;p6"/>
          <p:cNvSpPr/>
          <p:nvPr/>
        </p:nvSpPr>
        <p:spPr>
          <a:xfrm>
            <a:off x="6477396" y="3869896"/>
            <a:ext cx="1512552" cy="82495"/>
          </a:xfrm>
          <a:prstGeom prst="chevron">
            <a:avLst>
              <a:gd name="adj" fmla="val 50000"/>
            </a:avLst>
          </a:prstGeom>
          <a:solidFill>
            <a:srgbClr val="EF4B81"/>
          </a:solidFill>
          <a:ln w="12700" cap="flat" cmpd="sng">
            <a:solidFill>
              <a:srgbClr val="EF4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p6"/>
          <p:cNvSpPr/>
          <p:nvPr/>
        </p:nvSpPr>
        <p:spPr>
          <a:xfrm>
            <a:off x="8028794" y="3869895"/>
            <a:ext cx="1512552" cy="82495"/>
          </a:xfrm>
          <a:prstGeom prst="chevron">
            <a:avLst>
              <a:gd name="adj" fmla="val 50000"/>
            </a:avLst>
          </a:prstGeom>
          <a:solidFill>
            <a:srgbClr val="EF4B81"/>
          </a:solidFill>
          <a:ln w="12700" cap="flat" cmpd="sng">
            <a:solidFill>
              <a:srgbClr val="EF4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90" name="Google Shape;190;p6"/>
          <p:cNvPicPr preferRelativeResize="0"/>
          <p:nvPr/>
        </p:nvPicPr>
        <p:blipFill rotWithShape="1">
          <a:blip r:embed="rId4">
            <a:alphaModFix/>
          </a:blip>
          <a:srcRect/>
          <a:stretch/>
        </p:blipFill>
        <p:spPr>
          <a:xfrm>
            <a:off x="9602024" y="1439694"/>
            <a:ext cx="710689" cy="1405708"/>
          </a:xfrm>
          <a:prstGeom prst="rect">
            <a:avLst/>
          </a:prstGeom>
          <a:noFill/>
          <a:ln>
            <a:noFill/>
          </a:ln>
        </p:spPr>
      </p:pic>
      <p:sp>
        <p:nvSpPr>
          <p:cNvPr id="191" name="Google Shape;191;p6"/>
          <p:cNvSpPr/>
          <p:nvPr/>
        </p:nvSpPr>
        <p:spPr>
          <a:xfrm>
            <a:off x="8044742" y="1563714"/>
            <a:ext cx="1512552" cy="82495"/>
          </a:xfrm>
          <a:prstGeom prst="chevron">
            <a:avLst>
              <a:gd name="adj" fmla="val 50000"/>
            </a:avLst>
          </a:prstGeom>
          <a:solidFill>
            <a:srgbClr val="DDDDDD"/>
          </a:solidFill>
          <a:ln w="12700" cap="flat" cmpd="sng">
            <a:solidFill>
              <a:srgbClr val="DDDD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2" name="Google Shape;192;p6"/>
          <p:cNvSpPr/>
          <p:nvPr/>
        </p:nvSpPr>
        <p:spPr>
          <a:xfrm>
            <a:off x="6477396" y="1561474"/>
            <a:ext cx="1512552" cy="82495"/>
          </a:xfrm>
          <a:prstGeom prst="chevron">
            <a:avLst>
              <a:gd name="adj" fmla="val 50000"/>
            </a:avLst>
          </a:prstGeom>
          <a:solidFill>
            <a:srgbClr val="DDDDDD"/>
          </a:solidFill>
          <a:ln w="12700" cap="flat" cmpd="sng">
            <a:solidFill>
              <a:srgbClr val="DDDD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3" name="Google Shape;193;p6"/>
          <p:cNvSpPr/>
          <p:nvPr/>
        </p:nvSpPr>
        <p:spPr>
          <a:xfrm>
            <a:off x="4915082" y="1561474"/>
            <a:ext cx="1512552" cy="82495"/>
          </a:xfrm>
          <a:prstGeom prst="chevron">
            <a:avLst>
              <a:gd name="adj" fmla="val 50000"/>
            </a:avLst>
          </a:prstGeom>
          <a:solidFill>
            <a:srgbClr val="DDDDDD"/>
          </a:solidFill>
          <a:ln w="12700" cap="flat" cmpd="sng">
            <a:solidFill>
              <a:srgbClr val="DDDD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4" name="Google Shape;194;p6"/>
          <p:cNvSpPr/>
          <p:nvPr/>
        </p:nvSpPr>
        <p:spPr>
          <a:xfrm>
            <a:off x="3357800" y="1561474"/>
            <a:ext cx="1512552" cy="82495"/>
          </a:xfrm>
          <a:prstGeom prst="chevron">
            <a:avLst>
              <a:gd name="adj" fmla="val 50000"/>
            </a:avLst>
          </a:prstGeom>
          <a:solidFill>
            <a:srgbClr val="DDDDDD"/>
          </a:solidFill>
          <a:ln w="12700" cap="flat" cmpd="sng">
            <a:solidFill>
              <a:srgbClr val="DDDD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5" name="Google Shape;195;p6"/>
          <p:cNvSpPr/>
          <p:nvPr/>
        </p:nvSpPr>
        <p:spPr>
          <a:xfrm>
            <a:off x="1152922" y="300465"/>
            <a:ext cx="2069432" cy="2078164"/>
          </a:xfrm>
          <a:prstGeom prst="ellipse">
            <a:avLst/>
          </a:prstGeom>
          <a:solidFill>
            <a:schemeClr val="lt1"/>
          </a:solidFill>
          <a:ln w="57150" cap="flat" cmpd="sng">
            <a:solidFill>
              <a:srgbClr val="DDDD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Arial"/>
                <a:ea typeface="Arial"/>
                <a:cs typeface="Arial"/>
                <a:sym typeface="Arial"/>
              </a:rPr>
              <a:t>The Arc is home to world-leading innovation clusters. They provide the UK with an unrivalled concentration of assets and expertise. </a:t>
            </a:r>
            <a:endParaRPr/>
          </a:p>
        </p:txBody>
      </p:sp>
      <p:sp>
        <p:nvSpPr>
          <p:cNvPr id="196" name="Google Shape;196;p6"/>
          <p:cNvSpPr/>
          <p:nvPr/>
        </p:nvSpPr>
        <p:spPr>
          <a:xfrm rot="10800000">
            <a:off x="3326472" y="5057091"/>
            <a:ext cx="1512552" cy="82495"/>
          </a:xfrm>
          <a:prstGeom prst="chevron">
            <a:avLst>
              <a:gd name="adj"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7" name="Google Shape;197;p6"/>
          <p:cNvSpPr/>
          <p:nvPr/>
        </p:nvSpPr>
        <p:spPr>
          <a:xfrm rot="10800000">
            <a:off x="4877053" y="5057091"/>
            <a:ext cx="1512552" cy="82495"/>
          </a:xfrm>
          <a:prstGeom prst="chevron">
            <a:avLst>
              <a:gd name="adj"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8" name="Google Shape;198;p6"/>
          <p:cNvSpPr/>
          <p:nvPr/>
        </p:nvSpPr>
        <p:spPr>
          <a:xfrm rot="10800000">
            <a:off x="6427634" y="5057092"/>
            <a:ext cx="1512552" cy="82495"/>
          </a:xfrm>
          <a:prstGeom prst="chevron">
            <a:avLst>
              <a:gd name="adj"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9" name="Google Shape;199;p6"/>
          <p:cNvSpPr/>
          <p:nvPr/>
        </p:nvSpPr>
        <p:spPr>
          <a:xfrm rot="10800000">
            <a:off x="7978215" y="5056005"/>
            <a:ext cx="1512552" cy="82495"/>
          </a:xfrm>
          <a:prstGeom prst="chevron">
            <a:avLst>
              <a:gd name="adj"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00" name="Google Shape;200;p6"/>
          <p:cNvGrpSpPr/>
          <p:nvPr/>
        </p:nvGrpSpPr>
        <p:grpSpPr>
          <a:xfrm>
            <a:off x="3375446" y="392033"/>
            <a:ext cx="540310" cy="1169366"/>
            <a:chOff x="4087099" y="398310"/>
            <a:chExt cx="540310" cy="1169366"/>
          </a:xfrm>
        </p:grpSpPr>
        <p:pic>
          <p:nvPicPr>
            <p:cNvPr id="201" name="Google Shape;201;p6"/>
            <p:cNvPicPr preferRelativeResize="0"/>
            <p:nvPr/>
          </p:nvPicPr>
          <p:blipFill rotWithShape="1">
            <a:blip r:embed="rId5">
              <a:alphaModFix/>
            </a:blip>
            <a:srcRect/>
            <a:stretch/>
          </p:blipFill>
          <p:spPr>
            <a:xfrm rot="10800000">
              <a:off x="4087099" y="398310"/>
              <a:ext cx="540310" cy="1169366"/>
            </a:xfrm>
            <a:prstGeom prst="rect">
              <a:avLst/>
            </a:prstGeom>
            <a:noFill/>
            <a:ln>
              <a:noFill/>
            </a:ln>
          </p:spPr>
        </p:pic>
        <p:sp>
          <p:nvSpPr>
            <p:cNvPr id="202" name="Google Shape;202;p6"/>
            <p:cNvSpPr/>
            <p:nvPr/>
          </p:nvSpPr>
          <p:spPr>
            <a:xfrm>
              <a:off x="4467013" y="1367948"/>
              <a:ext cx="152400" cy="149279"/>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3" name="Google Shape;203;p6"/>
            <p:cNvSpPr/>
            <p:nvPr/>
          </p:nvSpPr>
          <p:spPr>
            <a:xfrm>
              <a:off x="4093873" y="1357920"/>
              <a:ext cx="173447" cy="149279"/>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04" name="Google Shape;204;p6"/>
          <p:cNvSpPr txBox="1"/>
          <p:nvPr/>
        </p:nvSpPr>
        <p:spPr>
          <a:xfrm>
            <a:off x="3939611" y="454163"/>
            <a:ext cx="475682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Arc </a:t>
            </a:r>
            <a:r>
              <a:rPr lang="en-GB" sz="1200" b="1">
                <a:solidFill>
                  <a:schemeClr val="dk1"/>
                </a:solidFill>
                <a:latin typeface="Arial"/>
                <a:ea typeface="Arial"/>
                <a:cs typeface="Arial"/>
                <a:sym typeface="Arial"/>
              </a:rPr>
              <a:t>Life science </a:t>
            </a:r>
            <a:r>
              <a:rPr lang="en-GB" sz="1200">
                <a:solidFill>
                  <a:schemeClr val="dk1"/>
                </a:solidFill>
                <a:latin typeface="Arial"/>
                <a:ea typeface="Arial"/>
                <a:cs typeface="Arial"/>
                <a:sym typeface="Arial"/>
              </a:rPr>
              <a:t>clusters are buil</a:t>
            </a:r>
            <a:r>
              <a:rPr lang="en-GB" sz="1200">
                <a:solidFill>
                  <a:schemeClr val="dk1"/>
                </a:solidFill>
              </a:rPr>
              <a:t>t</a:t>
            </a:r>
            <a:r>
              <a:rPr lang="en-GB" sz="1200">
                <a:solidFill>
                  <a:schemeClr val="dk1"/>
                </a:solidFill>
                <a:latin typeface="Arial"/>
                <a:ea typeface="Arial"/>
                <a:cs typeface="Arial"/>
                <a:sym typeface="Arial"/>
              </a:rPr>
              <a:t> around nationally important assets such as the Rosalind Franklin Institute, Diamond Light Source, the Wellcome Genome Campus, Babraham Institute and the MRC Laboratory of Molecular Biology. Oxford University’s Jenner institute is at the heart of Coronavirus vaccine trials.</a:t>
            </a:r>
            <a:endParaRPr/>
          </a:p>
        </p:txBody>
      </p:sp>
      <p:sp>
        <p:nvSpPr>
          <p:cNvPr id="205" name="Google Shape;205;p6"/>
          <p:cNvSpPr txBox="1"/>
          <p:nvPr/>
        </p:nvSpPr>
        <p:spPr>
          <a:xfrm>
            <a:off x="4895675" y="1665040"/>
            <a:ext cx="464179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Arc expertise is critical to future </a:t>
            </a:r>
            <a:r>
              <a:rPr lang="en-GB" sz="1200" b="1">
                <a:solidFill>
                  <a:schemeClr val="dk1"/>
                </a:solidFill>
                <a:latin typeface="Arial"/>
                <a:ea typeface="Arial"/>
                <a:cs typeface="Arial"/>
                <a:sym typeface="Arial"/>
              </a:rPr>
              <a:t>green and connected mobility solutions. </a:t>
            </a:r>
            <a:r>
              <a:rPr lang="en-GB" sz="1200">
                <a:solidFill>
                  <a:schemeClr val="dk1"/>
                </a:solidFill>
                <a:latin typeface="Arial"/>
                <a:ea typeface="Arial"/>
                <a:cs typeface="Arial"/>
                <a:sym typeface="Arial"/>
              </a:rPr>
              <a:t>This area specialises in innovative technology, new fuels, engines and propulsion and low carbon engineering. Arc clusters are at the forefront of CAV technologies and testing. RACE at Culham Science Centre is a UK centre of Excellence.</a:t>
            </a:r>
            <a:endParaRPr/>
          </a:p>
        </p:txBody>
      </p:sp>
      <p:sp>
        <p:nvSpPr>
          <p:cNvPr id="206" name="Google Shape;206;p6"/>
          <p:cNvSpPr txBox="1"/>
          <p:nvPr/>
        </p:nvSpPr>
        <p:spPr>
          <a:xfrm>
            <a:off x="3408758" y="5260096"/>
            <a:ext cx="326789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Arc </a:t>
            </a:r>
            <a:r>
              <a:rPr lang="en-GB" sz="1200" b="1">
                <a:solidFill>
                  <a:schemeClr val="dk1"/>
                </a:solidFill>
                <a:latin typeface="Arial"/>
                <a:ea typeface="Arial"/>
                <a:cs typeface="Arial"/>
                <a:sym typeface="Arial"/>
              </a:rPr>
              <a:t>living labs </a:t>
            </a:r>
            <a:r>
              <a:rPr lang="en-GB" sz="1200">
                <a:solidFill>
                  <a:schemeClr val="dk1"/>
                </a:solidFill>
                <a:latin typeface="Arial"/>
                <a:ea typeface="Arial"/>
                <a:cs typeface="Arial"/>
                <a:sym typeface="Arial"/>
              </a:rPr>
              <a:t>will trial and commercialise new technologies including innovative connected and on-demand transport, smart homes and sustainable living. </a:t>
            </a:r>
            <a:endParaRPr/>
          </a:p>
          <a:p>
            <a:pPr marL="0" marR="0" lvl="0" indent="0" algn="l" rtl="0">
              <a:spcBef>
                <a:spcPts val="0"/>
              </a:spcBef>
              <a:spcAft>
                <a:spcPts val="0"/>
              </a:spcAft>
              <a:buNone/>
            </a:pPr>
            <a:r>
              <a:rPr lang="en-GB" sz="1200">
                <a:solidFill>
                  <a:schemeClr val="dk1"/>
                </a:solidFill>
                <a:latin typeface="Arial"/>
                <a:ea typeface="Arial"/>
                <a:cs typeface="Arial"/>
                <a:sym typeface="Arial"/>
              </a:rPr>
              <a:t>The Arc aims to be carbon neutral by 2050.</a:t>
            </a:r>
            <a:endParaRPr/>
          </a:p>
        </p:txBody>
      </p:sp>
      <p:sp>
        <p:nvSpPr>
          <p:cNvPr id="207" name="Google Shape;207;p6"/>
          <p:cNvSpPr txBox="1"/>
          <p:nvPr/>
        </p:nvSpPr>
        <p:spPr>
          <a:xfrm>
            <a:off x="3072422" y="2802607"/>
            <a:ext cx="36707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The Arc has a unique </a:t>
            </a:r>
            <a:r>
              <a:rPr lang="en-GB" sz="1200" b="1">
                <a:solidFill>
                  <a:schemeClr val="dk1"/>
                </a:solidFill>
                <a:latin typeface="Arial"/>
                <a:ea typeface="Arial"/>
                <a:cs typeface="Arial"/>
                <a:sym typeface="Arial"/>
              </a:rPr>
              <a:t>global research airport </a:t>
            </a:r>
            <a:r>
              <a:rPr lang="en-GB" sz="1200">
                <a:solidFill>
                  <a:schemeClr val="dk1"/>
                </a:solidFill>
                <a:latin typeface="Arial"/>
                <a:ea typeface="Arial"/>
                <a:cs typeface="Arial"/>
                <a:sym typeface="Arial"/>
              </a:rPr>
              <a:t>at Cranfield University, which is spearheading developments in the future of flight. </a:t>
            </a:r>
            <a:endParaRPr/>
          </a:p>
        </p:txBody>
      </p:sp>
      <p:sp>
        <p:nvSpPr>
          <p:cNvPr id="208" name="Google Shape;208;p6"/>
          <p:cNvSpPr txBox="1"/>
          <p:nvPr/>
        </p:nvSpPr>
        <p:spPr>
          <a:xfrm>
            <a:off x="7499871" y="3087473"/>
            <a:ext cx="245749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In the last 5 years, </a:t>
            </a:r>
            <a:r>
              <a:rPr lang="en-GB" sz="1200" b="1">
                <a:solidFill>
                  <a:schemeClr val="dk1"/>
                </a:solidFill>
                <a:latin typeface="Arial"/>
                <a:ea typeface="Arial"/>
                <a:cs typeface="Arial"/>
                <a:sym typeface="Arial"/>
              </a:rPr>
              <a:t>FDI </a:t>
            </a:r>
            <a:r>
              <a:rPr lang="en-GB" sz="1200">
                <a:solidFill>
                  <a:schemeClr val="dk1"/>
                </a:solidFill>
                <a:latin typeface="Arial"/>
                <a:ea typeface="Arial"/>
                <a:cs typeface="Arial"/>
                <a:sym typeface="Arial"/>
              </a:rPr>
              <a:t>in the Arc generated and protected </a:t>
            </a:r>
            <a:r>
              <a:rPr lang="en-GB" sz="1200" b="1">
                <a:solidFill>
                  <a:schemeClr val="dk1"/>
                </a:solidFill>
                <a:latin typeface="Arial"/>
                <a:ea typeface="Arial"/>
                <a:cs typeface="Arial"/>
                <a:sym typeface="Arial"/>
              </a:rPr>
              <a:t>over 26,000 jobs</a:t>
            </a:r>
            <a:r>
              <a:rPr lang="en-GB" sz="1200">
                <a:solidFill>
                  <a:schemeClr val="dk1"/>
                </a:solidFill>
                <a:latin typeface="Arial"/>
                <a:ea typeface="Arial"/>
                <a:cs typeface="Arial"/>
                <a:sym typeface="Arial"/>
              </a:rPr>
              <a:t>.</a:t>
            </a:r>
            <a:endParaRPr/>
          </a:p>
        </p:txBody>
      </p:sp>
      <p:sp>
        <p:nvSpPr>
          <p:cNvPr id="209" name="Google Shape;209;p6"/>
          <p:cNvSpPr txBox="1"/>
          <p:nvPr/>
        </p:nvSpPr>
        <p:spPr>
          <a:xfrm>
            <a:off x="3244136" y="3983079"/>
            <a:ext cx="397243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The </a:t>
            </a:r>
            <a:r>
              <a:rPr lang="en-GB" sz="1200" b="1">
                <a:solidFill>
                  <a:schemeClr val="dk1"/>
                </a:solidFill>
                <a:latin typeface="Arial"/>
                <a:ea typeface="Arial"/>
                <a:cs typeface="Arial"/>
                <a:sym typeface="Arial"/>
              </a:rPr>
              <a:t>space cluster </a:t>
            </a:r>
            <a:r>
              <a:rPr lang="en-GB" sz="1200">
                <a:solidFill>
                  <a:schemeClr val="dk1"/>
                </a:solidFill>
                <a:latin typeface="Arial"/>
                <a:ea typeface="Arial"/>
                <a:cs typeface="Arial"/>
                <a:sym typeface="Arial"/>
              </a:rPr>
              <a:t>at Harwell Campus, Oxfordshire is the largest in Europe and employs over 1000 people, in 110 organisations, and a burgeoning start-up community. The UK space sector has trebled in size in 10 years and remains a major growth area. </a:t>
            </a:r>
            <a:endParaRPr/>
          </a:p>
        </p:txBody>
      </p:sp>
      <p:sp>
        <p:nvSpPr>
          <p:cNvPr id="210" name="Google Shape;210;p6"/>
          <p:cNvSpPr txBox="1"/>
          <p:nvPr/>
        </p:nvSpPr>
        <p:spPr>
          <a:xfrm>
            <a:off x="7018340" y="5212504"/>
            <a:ext cx="331040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Milton Keynes is a </a:t>
            </a:r>
            <a:r>
              <a:rPr lang="en-GB" sz="1200" b="1">
                <a:solidFill>
                  <a:schemeClr val="dk1"/>
                </a:solidFill>
                <a:latin typeface="Arial"/>
                <a:ea typeface="Arial"/>
                <a:cs typeface="Arial"/>
                <a:sym typeface="Arial"/>
              </a:rPr>
              <a:t>testbed for AI</a:t>
            </a:r>
            <a:r>
              <a:rPr lang="en-GB" sz="1200">
                <a:solidFill>
                  <a:schemeClr val="dk1"/>
                </a:solidFill>
                <a:latin typeface="Arial"/>
                <a:ea typeface="Arial"/>
                <a:cs typeface="Arial"/>
                <a:sym typeface="Arial"/>
              </a:rPr>
              <a:t>. The smart city has over 1000 people with machine learning skills. Is home to 6000 software engineers and 4000 data engineers. </a:t>
            </a:r>
            <a:endParaRPr/>
          </a:p>
        </p:txBody>
      </p:sp>
      <p:grpSp>
        <p:nvGrpSpPr>
          <p:cNvPr id="211" name="Google Shape;211;p6"/>
          <p:cNvGrpSpPr/>
          <p:nvPr/>
        </p:nvGrpSpPr>
        <p:grpSpPr>
          <a:xfrm>
            <a:off x="8461784" y="466150"/>
            <a:ext cx="620072" cy="1054145"/>
            <a:chOff x="8266846" y="447335"/>
            <a:chExt cx="620072" cy="1054145"/>
          </a:xfrm>
        </p:grpSpPr>
        <p:pic>
          <p:nvPicPr>
            <p:cNvPr id="212" name="Google Shape;212;p6"/>
            <p:cNvPicPr preferRelativeResize="0"/>
            <p:nvPr/>
          </p:nvPicPr>
          <p:blipFill rotWithShape="1">
            <a:blip r:embed="rId6">
              <a:alphaModFix/>
            </a:blip>
            <a:srcRect/>
            <a:stretch/>
          </p:blipFill>
          <p:spPr>
            <a:xfrm>
              <a:off x="8295137" y="447335"/>
              <a:ext cx="547052" cy="1045182"/>
            </a:xfrm>
            <a:prstGeom prst="rect">
              <a:avLst/>
            </a:prstGeom>
            <a:noFill/>
            <a:ln>
              <a:noFill/>
            </a:ln>
          </p:spPr>
        </p:pic>
        <p:sp>
          <p:nvSpPr>
            <p:cNvPr id="213" name="Google Shape;213;p6"/>
            <p:cNvSpPr/>
            <p:nvPr/>
          </p:nvSpPr>
          <p:spPr>
            <a:xfrm>
              <a:off x="8670807" y="1352201"/>
              <a:ext cx="216111" cy="149279"/>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6"/>
            <p:cNvSpPr/>
            <p:nvPr/>
          </p:nvSpPr>
          <p:spPr>
            <a:xfrm>
              <a:off x="8266846" y="1342174"/>
              <a:ext cx="216111" cy="149226"/>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15" name="Google Shape;215;p6"/>
          <p:cNvGrpSpPr/>
          <p:nvPr/>
        </p:nvGrpSpPr>
        <p:grpSpPr>
          <a:xfrm>
            <a:off x="2648877" y="3905232"/>
            <a:ext cx="525384" cy="937312"/>
            <a:chOff x="3683212" y="1810982"/>
            <a:chExt cx="504573" cy="897254"/>
          </a:xfrm>
        </p:grpSpPr>
        <p:pic>
          <p:nvPicPr>
            <p:cNvPr id="216" name="Google Shape;216;p6"/>
            <p:cNvPicPr preferRelativeResize="0"/>
            <p:nvPr/>
          </p:nvPicPr>
          <p:blipFill rotWithShape="1">
            <a:blip r:embed="rId7">
              <a:alphaModFix/>
            </a:blip>
            <a:srcRect t="4907"/>
            <a:stretch/>
          </p:blipFill>
          <p:spPr>
            <a:xfrm>
              <a:off x="3687648" y="1852165"/>
              <a:ext cx="500137" cy="856071"/>
            </a:xfrm>
            <a:prstGeom prst="rect">
              <a:avLst/>
            </a:prstGeom>
            <a:noFill/>
            <a:ln>
              <a:noFill/>
            </a:ln>
          </p:spPr>
        </p:pic>
        <p:sp>
          <p:nvSpPr>
            <p:cNvPr id="217" name="Google Shape;217;p6"/>
            <p:cNvSpPr/>
            <p:nvPr/>
          </p:nvSpPr>
          <p:spPr>
            <a:xfrm>
              <a:off x="4021759" y="1862274"/>
              <a:ext cx="161482" cy="104167"/>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6"/>
            <p:cNvSpPr/>
            <p:nvPr/>
          </p:nvSpPr>
          <p:spPr>
            <a:xfrm>
              <a:off x="3683212" y="1810982"/>
              <a:ext cx="187439" cy="149279"/>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19" name="Google Shape;219;p6"/>
          <p:cNvSpPr txBox="1"/>
          <p:nvPr/>
        </p:nvSpPr>
        <p:spPr>
          <a:xfrm>
            <a:off x="1138908" y="2710728"/>
            <a:ext cx="187952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Arial"/>
                <a:ea typeface="Arial"/>
                <a:cs typeface="Arial"/>
                <a:sym typeface="Arial"/>
              </a:rPr>
              <a:t>Oxford and Cambridge have developed 9 </a:t>
            </a:r>
            <a:endParaRPr/>
          </a:p>
          <a:p>
            <a:pPr marL="0" marR="0" lvl="0" indent="0" algn="l" rtl="0">
              <a:spcBef>
                <a:spcPts val="0"/>
              </a:spcBef>
              <a:spcAft>
                <a:spcPts val="0"/>
              </a:spcAft>
              <a:buNone/>
            </a:pPr>
            <a:r>
              <a:rPr lang="en-GB" sz="1200">
                <a:solidFill>
                  <a:schemeClr val="dk1"/>
                </a:solidFill>
                <a:latin typeface="Arial"/>
                <a:ea typeface="Arial"/>
                <a:cs typeface="Arial"/>
                <a:sym typeface="Arial"/>
              </a:rPr>
              <a:t>unicorn businesses</a:t>
            </a:r>
            <a:endParaRPr/>
          </a:p>
          <a:p>
            <a:pPr marL="0" marR="0" lvl="0" indent="0" algn="l" rtl="0">
              <a:spcBef>
                <a:spcPts val="0"/>
              </a:spcBef>
              <a:spcAft>
                <a:spcPts val="0"/>
              </a:spcAft>
              <a:buNone/>
            </a:pPr>
            <a:r>
              <a:rPr lang="en-GB" sz="1200">
                <a:solidFill>
                  <a:schemeClr val="dk1"/>
                </a:solidFill>
                <a:latin typeface="Arial"/>
                <a:ea typeface="Arial"/>
                <a:cs typeface="Arial"/>
                <a:sym typeface="Arial"/>
              </a:rPr>
              <a:t>(+$1bn value) and </a:t>
            </a:r>
            <a:endParaRPr/>
          </a:p>
          <a:p>
            <a:pPr marL="0" marR="0" lvl="0" indent="0" algn="l" rtl="0">
              <a:spcBef>
                <a:spcPts val="0"/>
              </a:spcBef>
              <a:spcAft>
                <a:spcPts val="0"/>
              </a:spcAft>
              <a:buNone/>
            </a:pPr>
            <a:r>
              <a:rPr lang="en-GB" sz="1200">
                <a:solidFill>
                  <a:schemeClr val="dk1"/>
                </a:solidFill>
                <a:latin typeface="Arial"/>
                <a:ea typeface="Arial"/>
                <a:cs typeface="Arial"/>
                <a:sym typeface="Arial"/>
              </a:rPr>
              <a:t>a  </a:t>
            </a:r>
            <a:r>
              <a:rPr lang="en-GB" sz="1200" b="1">
                <a:solidFill>
                  <a:schemeClr val="dk1"/>
                </a:solidFill>
                <a:latin typeface="Arial"/>
                <a:ea typeface="Arial"/>
                <a:cs typeface="Arial"/>
                <a:sym typeface="Arial"/>
              </a:rPr>
              <a:t>tech sector </a:t>
            </a:r>
            <a:r>
              <a:rPr lang="en-GB" sz="1200">
                <a:solidFill>
                  <a:schemeClr val="dk1"/>
                </a:solidFill>
                <a:latin typeface="Arial"/>
                <a:ea typeface="Arial"/>
                <a:cs typeface="Arial"/>
                <a:sym typeface="Arial"/>
              </a:rPr>
              <a:t>worth $57bn.</a:t>
            </a:r>
            <a:endParaRPr sz="1200">
              <a:solidFill>
                <a:schemeClr val="dk1"/>
              </a:solidFill>
              <a:latin typeface="Arial"/>
              <a:ea typeface="Arial"/>
              <a:cs typeface="Arial"/>
              <a:sym typeface="Arial"/>
            </a:endParaRPr>
          </a:p>
        </p:txBody>
      </p:sp>
      <p:grpSp>
        <p:nvGrpSpPr>
          <p:cNvPr id="220" name="Google Shape;220;p6"/>
          <p:cNvGrpSpPr/>
          <p:nvPr/>
        </p:nvGrpSpPr>
        <p:grpSpPr>
          <a:xfrm rot="10800000">
            <a:off x="3976868" y="1757720"/>
            <a:ext cx="753020" cy="935112"/>
            <a:chOff x="6305235" y="1999491"/>
            <a:chExt cx="829134" cy="1029632"/>
          </a:xfrm>
        </p:grpSpPr>
        <p:pic>
          <p:nvPicPr>
            <p:cNvPr id="221" name="Google Shape;221;p6"/>
            <p:cNvPicPr preferRelativeResize="0"/>
            <p:nvPr/>
          </p:nvPicPr>
          <p:blipFill rotWithShape="1">
            <a:blip r:embed="rId8">
              <a:alphaModFix/>
            </a:blip>
            <a:srcRect/>
            <a:stretch/>
          </p:blipFill>
          <p:spPr>
            <a:xfrm>
              <a:off x="6368295" y="1999491"/>
              <a:ext cx="766074" cy="1029632"/>
            </a:xfrm>
            <a:prstGeom prst="rect">
              <a:avLst/>
            </a:prstGeom>
            <a:noFill/>
            <a:ln>
              <a:noFill/>
            </a:ln>
          </p:spPr>
        </p:pic>
        <p:sp>
          <p:nvSpPr>
            <p:cNvPr id="222" name="Google Shape;222;p6"/>
            <p:cNvSpPr/>
            <p:nvPr/>
          </p:nvSpPr>
          <p:spPr>
            <a:xfrm>
              <a:off x="6709196" y="2010638"/>
              <a:ext cx="216111" cy="149279"/>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3" name="Google Shape;223;p6"/>
            <p:cNvSpPr/>
            <p:nvPr/>
          </p:nvSpPr>
          <p:spPr>
            <a:xfrm>
              <a:off x="6305235" y="2011209"/>
              <a:ext cx="216111" cy="149226"/>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24" name="Google Shape;224;p6"/>
          <p:cNvGrpSpPr/>
          <p:nvPr/>
        </p:nvGrpSpPr>
        <p:grpSpPr>
          <a:xfrm rot="10800000">
            <a:off x="6649801" y="2804094"/>
            <a:ext cx="620072" cy="1051766"/>
            <a:chOff x="5074665" y="4285507"/>
            <a:chExt cx="620072" cy="1051766"/>
          </a:xfrm>
        </p:grpSpPr>
        <p:pic>
          <p:nvPicPr>
            <p:cNvPr id="225" name="Google Shape;225;p6"/>
            <p:cNvPicPr preferRelativeResize="0"/>
            <p:nvPr/>
          </p:nvPicPr>
          <p:blipFill rotWithShape="1">
            <a:blip r:embed="rId9">
              <a:alphaModFix/>
            </a:blip>
            <a:srcRect/>
            <a:stretch/>
          </p:blipFill>
          <p:spPr>
            <a:xfrm>
              <a:off x="5102174" y="4285507"/>
              <a:ext cx="547758" cy="1051766"/>
            </a:xfrm>
            <a:prstGeom prst="rect">
              <a:avLst/>
            </a:prstGeom>
            <a:noFill/>
            <a:ln>
              <a:noFill/>
            </a:ln>
          </p:spPr>
        </p:pic>
        <p:sp>
          <p:nvSpPr>
            <p:cNvPr id="226" name="Google Shape;226;p6"/>
            <p:cNvSpPr/>
            <p:nvPr/>
          </p:nvSpPr>
          <p:spPr>
            <a:xfrm>
              <a:off x="5478626" y="5170628"/>
              <a:ext cx="216111" cy="149279"/>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 name="Google Shape;227;p6"/>
            <p:cNvSpPr/>
            <p:nvPr/>
          </p:nvSpPr>
          <p:spPr>
            <a:xfrm>
              <a:off x="5074665" y="5160601"/>
              <a:ext cx="216111" cy="149226"/>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 name="Google Shape;228;p6"/>
            <p:cNvSpPr/>
            <p:nvPr/>
          </p:nvSpPr>
          <p:spPr>
            <a:xfrm>
              <a:off x="5513379" y="4775706"/>
              <a:ext cx="174581" cy="394922"/>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29" name="Google Shape;229;p6"/>
          <p:cNvGrpSpPr/>
          <p:nvPr/>
        </p:nvGrpSpPr>
        <p:grpSpPr>
          <a:xfrm>
            <a:off x="6540956" y="5157772"/>
            <a:ext cx="536787" cy="982301"/>
            <a:chOff x="5559213" y="5161870"/>
            <a:chExt cx="536787" cy="982301"/>
          </a:xfrm>
        </p:grpSpPr>
        <p:pic>
          <p:nvPicPr>
            <p:cNvPr id="230" name="Google Shape;230;p6"/>
            <p:cNvPicPr preferRelativeResize="0"/>
            <p:nvPr/>
          </p:nvPicPr>
          <p:blipFill rotWithShape="1">
            <a:blip r:embed="rId10">
              <a:alphaModFix/>
            </a:blip>
            <a:srcRect/>
            <a:stretch/>
          </p:blipFill>
          <p:spPr>
            <a:xfrm rot="10800000">
              <a:off x="5580612" y="5181830"/>
              <a:ext cx="515387" cy="962341"/>
            </a:xfrm>
            <a:prstGeom prst="rect">
              <a:avLst/>
            </a:prstGeom>
            <a:noFill/>
            <a:ln>
              <a:noFill/>
            </a:ln>
          </p:spPr>
        </p:pic>
        <p:sp>
          <p:nvSpPr>
            <p:cNvPr id="231" name="Google Shape;231;p6"/>
            <p:cNvSpPr/>
            <p:nvPr/>
          </p:nvSpPr>
          <p:spPr>
            <a:xfrm>
              <a:off x="5913826" y="5161870"/>
              <a:ext cx="182174" cy="221524"/>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2" name="Google Shape;232;p6"/>
            <p:cNvSpPr/>
            <p:nvPr/>
          </p:nvSpPr>
          <p:spPr>
            <a:xfrm>
              <a:off x="5559213" y="5186063"/>
              <a:ext cx="182174" cy="136613"/>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233" name="Google Shape;233;p6"/>
          <p:cNvPicPr preferRelativeResize="0"/>
          <p:nvPr/>
        </p:nvPicPr>
        <p:blipFill rotWithShape="1">
          <a:blip r:embed="rId11">
            <a:alphaModFix/>
          </a:blip>
          <a:srcRect l="3823" r="35658" b="23200"/>
          <a:stretch/>
        </p:blipFill>
        <p:spPr>
          <a:xfrm>
            <a:off x="9543449" y="3820899"/>
            <a:ext cx="723014" cy="1336873"/>
          </a:xfrm>
          <a:prstGeom prst="rect">
            <a:avLst/>
          </a:prstGeom>
          <a:noFill/>
          <a:ln>
            <a:noFill/>
          </a:ln>
        </p:spPr>
      </p:pic>
      <p:grpSp>
        <p:nvGrpSpPr>
          <p:cNvPr id="234" name="Google Shape;234;p6"/>
          <p:cNvGrpSpPr/>
          <p:nvPr/>
        </p:nvGrpSpPr>
        <p:grpSpPr>
          <a:xfrm>
            <a:off x="9405966" y="2687587"/>
            <a:ext cx="1506665" cy="1523200"/>
            <a:chOff x="8619726" y="2850062"/>
            <a:chExt cx="1309618" cy="1326848"/>
          </a:xfrm>
        </p:grpSpPr>
        <p:grpSp>
          <p:nvGrpSpPr>
            <p:cNvPr id="235" name="Google Shape;235;p6"/>
            <p:cNvGrpSpPr/>
            <p:nvPr/>
          </p:nvGrpSpPr>
          <p:grpSpPr>
            <a:xfrm rot="-2304146">
              <a:off x="8831872" y="3017804"/>
              <a:ext cx="885326" cy="991366"/>
              <a:chOff x="8943365" y="3245265"/>
              <a:chExt cx="767380" cy="844156"/>
            </a:xfrm>
          </p:grpSpPr>
          <p:sp>
            <p:nvSpPr>
              <p:cNvPr id="236" name="Google Shape;236;p6"/>
              <p:cNvSpPr/>
              <p:nvPr/>
            </p:nvSpPr>
            <p:spPr>
              <a:xfrm rot="-8190335" flipH="1">
                <a:off x="9206071" y="3926728"/>
                <a:ext cx="169988" cy="120773"/>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7" name="Google Shape;237;p6"/>
              <p:cNvPicPr preferRelativeResize="0"/>
              <p:nvPr/>
            </p:nvPicPr>
            <p:blipFill rotWithShape="1">
              <a:blip r:embed="rId12">
                <a:alphaModFix/>
              </a:blip>
              <a:srcRect/>
              <a:stretch/>
            </p:blipFill>
            <p:spPr>
              <a:xfrm rot="-8492281">
                <a:off x="9136221" y="3282242"/>
                <a:ext cx="381668" cy="753263"/>
              </a:xfrm>
              <a:prstGeom prst="rect">
                <a:avLst/>
              </a:prstGeom>
              <a:noFill/>
              <a:ln>
                <a:noFill/>
              </a:ln>
            </p:spPr>
          </p:pic>
        </p:grpSp>
        <p:sp>
          <p:nvSpPr>
            <p:cNvPr id="238" name="Google Shape;238;p6"/>
            <p:cNvSpPr/>
            <p:nvPr/>
          </p:nvSpPr>
          <p:spPr>
            <a:xfrm>
              <a:off x="8996939" y="3733805"/>
              <a:ext cx="197113" cy="186162"/>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6"/>
            <p:cNvSpPr/>
            <p:nvPr/>
          </p:nvSpPr>
          <p:spPr>
            <a:xfrm>
              <a:off x="9354809" y="3754229"/>
              <a:ext cx="197482" cy="181986"/>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40" name="Google Shape;240;p6"/>
          <p:cNvGrpSpPr/>
          <p:nvPr/>
        </p:nvGrpSpPr>
        <p:grpSpPr>
          <a:xfrm>
            <a:off x="1306138" y="4880674"/>
            <a:ext cx="1696184" cy="1703341"/>
            <a:chOff x="2208048" y="4585647"/>
            <a:chExt cx="2069432" cy="2078164"/>
          </a:xfrm>
        </p:grpSpPr>
        <p:sp>
          <p:nvSpPr>
            <p:cNvPr id="241" name="Google Shape;241;p6"/>
            <p:cNvSpPr/>
            <p:nvPr/>
          </p:nvSpPr>
          <p:spPr>
            <a:xfrm>
              <a:off x="2208048" y="4585647"/>
              <a:ext cx="2069432" cy="2078164"/>
            </a:xfrm>
            <a:prstGeom prst="ellipse">
              <a:avLst/>
            </a:prstGeom>
            <a:solidFill>
              <a:schemeClr val="lt1"/>
            </a:solidFill>
            <a:ln w="57150" cap="flat" cmpd="sng">
              <a:solidFill>
                <a:srgbClr val="DDDD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Arial"/>
                <a:ea typeface="Arial"/>
                <a:cs typeface="Arial"/>
                <a:sym typeface="Arial"/>
              </a:endParaRPr>
            </a:p>
          </p:txBody>
        </p:sp>
        <p:pic>
          <p:nvPicPr>
            <p:cNvPr id="242" name="Google Shape;242;p6"/>
            <p:cNvPicPr preferRelativeResize="0"/>
            <p:nvPr/>
          </p:nvPicPr>
          <p:blipFill rotWithShape="1">
            <a:blip r:embed="rId13">
              <a:alphaModFix/>
            </a:blip>
            <a:srcRect l="-18880" t="-3348" r="-16132" b="1210"/>
            <a:stretch/>
          </p:blipFill>
          <p:spPr>
            <a:xfrm>
              <a:off x="2325026" y="4708187"/>
              <a:ext cx="1772123" cy="1786245"/>
            </a:xfrm>
            <a:prstGeom prst="flowChartConnector">
              <a:avLst/>
            </a:prstGeom>
            <a:noFill/>
            <a:ln>
              <a:noFill/>
            </a:ln>
          </p:spPr>
        </p:pic>
      </p:grpSp>
      <p:sp>
        <p:nvSpPr>
          <p:cNvPr id="243" name="Google Shape;243;p6"/>
          <p:cNvSpPr txBox="1"/>
          <p:nvPr/>
        </p:nvSpPr>
        <p:spPr>
          <a:xfrm>
            <a:off x="7216574" y="4007062"/>
            <a:ext cx="28021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chemeClr val="dk1"/>
                </a:solidFill>
                <a:latin typeface="Arial"/>
                <a:ea typeface="Arial"/>
                <a:cs typeface="Arial"/>
                <a:sym typeface="Arial"/>
              </a:rPr>
              <a:t>Motorsport valley</a:t>
            </a:r>
            <a:r>
              <a:rPr lang="en-GB" sz="1200">
                <a:solidFill>
                  <a:schemeClr val="dk1"/>
                </a:solidFill>
                <a:latin typeface="Arial"/>
                <a:ea typeface="Arial"/>
                <a:cs typeface="Arial"/>
                <a:sym typeface="Arial"/>
              </a:rPr>
              <a:t>, with Silverstone at its heart, is a £6bn cluster of over 4000 automotive, motorsport and advanced manufacturing companies. </a:t>
            </a:r>
            <a:endParaRPr/>
          </a:p>
        </p:txBody>
      </p:sp>
      <p:sp>
        <p:nvSpPr>
          <p:cNvPr id="244" name="Google Shape;244;p6"/>
          <p:cNvSpPr/>
          <p:nvPr/>
        </p:nvSpPr>
        <p:spPr>
          <a:xfrm>
            <a:off x="9959259" y="5952540"/>
            <a:ext cx="1661445" cy="624970"/>
          </a:xfrm>
          <a:prstGeom prst="rect">
            <a:avLst/>
          </a:prstGeom>
          <a:solidFill>
            <a:schemeClr val="accent5"/>
          </a:solidFill>
          <a:ln w="12700" cap="flat" cmpd="sng">
            <a:solidFill>
              <a:srgbClr val="001B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Arial"/>
                <a:ea typeface="Arial"/>
                <a:cs typeface="Arial"/>
                <a:sym typeface="Arial"/>
              </a:rPr>
              <a:t>Facts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83682-FEB9-40FA-A838-2B7901E433DC}"/>
              </a:ext>
            </a:extLst>
          </p:cNvPr>
          <p:cNvSpPr txBox="1"/>
          <p:nvPr/>
        </p:nvSpPr>
        <p:spPr>
          <a:xfrm>
            <a:off x="804997" y="797027"/>
            <a:ext cx="4803636" cy="131166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2554"/>
                </a:solidFill>
                <a:effectLst/>
                <a:uLnTx/>
                <a:uFillTx/>
                <a:latin typeface="Arial" panose="020B0604020202020204"/>
                <a:ea typeface="+mn-ea"/>
                <a:cs typeface="+mn-cs"/>
              </a:rPr>
              <a:t>Current Arc Leadership Groups’ </a:t>
            </a:r>
            <a:r>
              <a:rPr kumimoji="0" lang="en-US" sz="3200" b="1" i="0" u="none" strike="noStrike" kern="1200" cap="none" spc="0" normalizeH="0" baseline="0" noProof="0" dirty="0">
                <a:ln>
                  <a:noFill/>
                </a:ln>
                <a:solidFill>
                  <a:srgbClr val="002554"/>
                </a:solidFill>
                <a:effectLst/>
                <a:uLnTx/>
                <a:uFillTx/>
                <a:latin typeface="Arial" panose="020B0604020202020204"/>
                <a:ea typeface="+mn-ea"/>
                <a:cs typeface="+mn-cs"/>
              </a:rPr>
              <a:t>priorities </a:t>
            </a:r>
          </a:p>
        </p:txBody>
      </p:sp>
      <p:sp>
        <p:nvSpPr>
          <p:cNvPr id="3" name="Content Placeholder 2">
            <a:extLst>
              <a:ext uri="{FF2B5EF4-FFF2-40B4-BE49-F238E27FC236}">
                <a16:creationId xmlns:a16="http://schemas.microsoft.com/office/drawing/2014/main" id="{7662E7B4-7850-4A35-9E08-8F0F5D9DD55F}"/>
              </a:ext>
            </a:extLst>
          </p:cNvPr>
          <p:cNvSpPr>
            <a:spLocks noGrp="1"/>
          </p:cNvSpPr>
          <p:nvPr>
            <p:ph idx="1"/>
          </p:nvPr>
        </p:nvSpPr>
        <p:spPr>
          <a:xfrm>
            <a:off x="753627" y="2087211"/>
            <a:ext cx="5291003" cy="4168349"/>
          </a:xfrm>
        </p:spPr>
        <p:txBody>
          <a:bodyPr vert="horz" lIns="91440" tIns="45720" rIns="91440" bIns="45720" rtlCol="0" anchor="ctr">
            <a:normAutofit fontScale="77500" lnSpcReduction="20000"/>
          </a:bodyPr>
          <a:lstStyle/>
          <a:p>
            <a:pPr fontAlgn="base">
              <a:spcBef>
                <a:spcPct val="0"/>
              </a:spcBef>
              <a:spcAft>
                <a:spcPts val="300"/>
              </a:spcAft>
            </a:pPr>
            <a:r>
              <a:rPr lang="en-US" sz="2300" dirty="0">
                <a:solidFill>
                  <a:srgbClr val="000000"/>
                </a:solidFill>
              </a:rPr>
              <a:t>Arc Economic Prospectus</a:t>
            </a:r>
          </a:p>
          <a:p>
            <a:pPr marL="914400" lvl="1" fontAlgn="base">
              <a:spcBef>
                <a:spcPct val="0"/>
              </a:spcBef>
              <a:spcAft>
                <a:spcPts val="300"/>
              </a:spcAft>
            </a:pPr>
            <a:r>
              <a:rPr lang="en-US" sz="2300" dirty="0">
                <a:solidFill>
                  <a:srgbClr val="000000"/>
                </a:solidFill>
              </a:rPr>
              <a:t>pitch to CSR – recognition, investment, infrastructure</a:t>
            </a:r>
          </a:p>
          <a:p>
            <a:pPr marL="914400" lvl="1" fontAlgn="base">
              <a:spcBef>
                <a:spcPct val="0"/>
              </a:spcBef>
              <a:spcAft>
                <a:spcPts val="300"/>
              </a:spcAft>
            </a:pPr>
            <a:endParaRPr lang="en-US" sz="2300" dirty="0">
              <a:solidFill>
                <a:srgbClr val="000000"/>
              </a:solidFill>
            </a:endParaRPr>
          </a:p>
          <a:p>
            <a:pPr fontAlgn="base">
              <a:spcBef>
                <a:spcPct val="0"/>
              </a:spcBef>
              <a:spcAft>
                <a:spcPts val="300"/>
              </a:spcAft>
            </a:pPr>
            <a:r>
              <a:rPr lang="en-US" sz="2300" dirty="0">
                <a:solidFill>
                  <a:srgbClr val="000000"/>
                </a:solidFill>
              </a:rPr>
              <a:t>Arc Joint Economic Recovery Strategy </a:t>
            </a:r>
          </a:p>
          <a:p>
            <a:pPr marL="914400" lvl="1" fontAlgn="base">
              <a:spcBef>
                <a:spcPct val="0"/>
              </a:spcBef>
              <a:spcAft>
                <a:spcPts val="300"/>
              </a:spcAft>
            </a:pPr>
            <a:r>
              <a:rPr lang="en-US" sz="2300" dirty="0">
                <a:solidFill>
                  <a:srgbClr val="000000"/>
                </a:solidFill>
              </a:rPr>
              <a:t>Value-added to sub-regional and local strategies </a:t>
            </a:r>
          </a:p>
          <a:p>
            <a:pPr marL="914400" lvl="1" fontAlgn="base">
              <a:spcBef>
                <a:spcPct val="0"/>
              </a:spcBef>
              <a:spcAft>
                <a:spcPts val="300"/>
              </a:spcAft>
            </a:pPr>
            <a:endParaRPr lang="en-US" sz="2300" dirty="0">
              <a:solidFill>
                <a:srgbClr val="000000"/>
              </a:solidFill>
            </a:endParaRPr>
          </a:p>
          <a:p>
            <a:pPr fontAlgn="base">
              <a:spcBef>
                <a:spcPct val="0"/>
              </a:spcBef>
              <a:spcAft>
                <a:spcPts val="300"/>
              </a:spcAft>
            </a:pPr>
            <a:r>
              <a:rPr lang="en-US" sz="2300" dirty="0">
                <a:solidFill>
                  <a:srgbClr val="000000"/>
                </a:solidFill>
              </a:rPr>
              <a:t>The “Green Arc”</a:t>
            </a:r>
          </a:p>
          <a:p>
            <a:pPr marL="914400" lvl="1" fontAlgn="base">
              <a:spcBef>
                <a:spcPct val="0"/>
              </a:spcBef>
              <a:spcAft>
                <a:spcPts val="300"/>
              </a:spcAft>
            </a:pPr>
            <a:r>
              <a:rPr lang="en-US" sz="2300" dirty="0">
                <a:solidFill>
                  <a:srgbClr val="000000"/>
                </a:solidFill>
              </a:rPr>
              <a:t>Build on Local Natural Capital Plan work</a:t>
            </a:r>
          </a:p>
          <a:p>
            <a:pPr marL="914400" lvl="1" fontAlgn="base">
              <a:spcBef>
                <a:spcPct val="0"/>
              </a:spcBef>
              <a:spcAft>
                <a:spcPts val="300"/>
              </a:spcAft>
            </a:pPr>
            <a:endParaRPr lang="en-US" sz="2300" dirty="0">
              <a:solidFill>
                <a:srgbClr val="000000"/>
              </a:solidFill>
            </a:endParaRPr>
          </a:p>
          <a:p>
            <a:pPr fontAlgn="base">
              <a:spcBef>
                <a:spcPct val="0"/>
              </a:spcBef>
              <a:spcAft>
                <a:spcPts val="300"/>
              </a:spcAft>
            </a:pPr>
            <a:r>
              <a:rPr lang="en-US" sz="2300" dirty="0">
                <a:solidFill>
                  <a:srgbClr val="000000"/>
                </a:solidFill>
              </a:rPr>
              <a:t>Arc Spatial Framework</a:t>
            </a:r>
          </a:p>
          <a:p>
            <a:pPr marL="914400" lvl="1" fontAlgn="base">
              <a:spcBef>
                <a:spcPct val="0"/>
              </a:spcBef>
              <a:spcAft>
                <a:spcPts val="300"/>
              </a:spcAft>
            </a:pPr>
            <a:r>
              <a:rPr lang="en-US" sz="2300" dirty="0">
                <a:solidFill>
                  <a:srgbClr val="000000"/>
                </a:solidFill>
              </a:rPr>
              <a:t>Ensuring benefit for our existing and new communities</a:t>
            </a:r>
          </a:p>
          <a:p>
            <a:pPr marL="914400" lvl="1" fontAlgn="base">
              <a:spcBef>
                <a:spcPct val="0"/>
              </a:spcBef>
              <a:spcAft>
                <a:spcPts val="300"/>
              </a:spcAft>
            </a:pPr>
            <a:endParaRPr lang="en-US" sz="2300" dirty="0">
              <a:solidFill>
                <a:srgbClr val="000000"/>
              </a:solidFill>
            </a:endParaRPr>
          </a:p>
          <a:p>
            <a:pPr fontAlgn="base">
              <a:spcBef>
                <a:spcPct val="0"/>
              </a:spcBef>
              <a:spcAft>
                <a:spcPts val="300"/>
              </a:spcAft>
            </a:pPr>
            <a:r>
              <a:rPr lang="en-US" sz="2300" dirty="0">
                <a:solidFill>
                  <a:srgbClr val="000000"/>
                </a:solidFill>
              </a:rPr>
              <a:t>Arc Public Engagement </a:t>
            </a:r>
          </a:p>
          <a:p>
            <a:pPr marL="914400" lvl="1" fontAlgn="base">
              <a:spcBef>
                <a:spcPct val="0"/>
              </a:spcBef>
              <a:spcAft>
                <a:spcPts val="300"/>
              </a:spcAft>
            </a:pPr>
            <a:r>
              <a:rPr lang="en-US" sz="2300" dirty="0">
                <a:solidFill>
                  <a:srgbClr val="000000"/>
                </a:solidFill>
              </a:rPr>
              <a:t>with stakeholders and residents</a:t>
            </a:r>
          </a:p>
          <a:p>
            <a:pPr marL="0"/>
            <a:endParaRPr lang="en-US" sz="1300" dirty="0">
              <a:solidFill>
                <a:srgbClr val="000000"/>
              </a:solidFill>
            </a:endParaRPr>
          </a:p>
        </p:txBody>
      </p:sp>
      <p:pic>
        <p:nvPicPr>
          <p:cNvPr id="10" name="Picture 9">
            <a:extLst>
              <a:ext uri="{FF2B5EF4-FFF2-40B4-BE49-F238E27FC236}">
                <a16:creationId xmlns:a16="http://schemas.microsoft.com/office/drawing/2014/main" id="{77B4849A-3576-4835-B0A5-640CCD38256C}"/>
              </a:ext>
            </a:extLst>
          </p:cNvPr>
          <p:cNvPicPr>
            <a:picLocks noChangeAspect="1"/>
          </p:cNvPicPr>
          <p:nvPr/>
        </p:nvPicPr>
        <p:blipFill rotWithShape="1">
          <a:blip r:embed="rId3"/>
          <a:srcRect r="10507"/>
          <a:stretch/>
        </p:blipFill>
        <p:spPr>
          <a:xfrm>
            <a:off x="5997744" y="226030"/>
            <a:ext cx="5268727" cy="5825447"/>
          </a:xfrm>
          <a:prstGeom prst="rect">
            <a:avLst/>
          </a:prstGeom>
        </p:spPr>
      </p:pic>
      <p:sp>
        <p:nvSpPr>
          <p:cNvPr id="11" name="TextBox 10">
            <a:extLst>
              <a:ext uri="{FF2B5EF4-FFF2-40B4-BE49-F238E27FC236}">
                <a16:creationId xmlns:a16="http://schemas.microsoft.com/office/drawing/2014/main" id="{6AF13A72-2E50-4FA3-9AAC-960844C0CF7C}"/>
              </a:ext>
            </a:extLst>
          </p:cNvPr>
          <p:cNvSpPr txBox="1"/>
          <p:nvPr/>
        </p:nvSpPr>
        <p:spPr>
          <a:xfrm>
            <a:off x="10200030" y="4932640"/>
            <a:ext cx="19611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2E3"/>
                </a:solidFill>
                <a:effectLst/>
                <a:uLnTx/>
                <a:uFillTx/>
                <a:latin typeface="Arial" panose="020B0604020202020204"/>
                <a:ea typeface="+mn-ea"/>
                <a:cs typeface="+mn-cs"/>
              </a:rPr>
              <a:t>Oxford-</a:t>
            </a:r>
            <a:r>
              <a:rPr kumimoji="0" lang="en-GB" sz="2400" b="0" i="0" u="none" strike="noStrike" kern="1200" cap="none" spc="0" normalizeH="0" baseline="0" noProof="0" dirty="0">
                <a:ln>
                  <a:noFill/>
                </a:ln>
                <a:solidFill>
                  <a:srgbClr val="38D430"/>
                </a:solidFill>
                <a:effectLst/>
                <a:uLnTx/>
                <a:uFillTx/>
                <a:latin typeface="Arial" panose="020B0604020202020204"/>
                <a:ea typeface="+mn-ea"/>
                <a:cs typeface="+mn-cs"/>
              </a:rPr>
              <a:t>Cambridge </a:t>
            </a:r>
            <a:r>
              <a:rPr kumimoji="0" lang="en-GB" sz="2400" b="1" i="0" u="none" strike="noStrike" kern="1200" cap="none" spc="0" normalizeH="0" baseline="0" noProof="0" dirty="0">
                <a:ln>
                  <a:noFill/>
                </a:ln>
                <a:solidFill>
                  <a:srgbClr val="001E3A"/>
                </a:solidFill>
                <a:effectLst/>
                <a:uLnTx/>
                <a:uFillTx/>
                <a:latin typeface="Arial" panose="020B0604020202020204"/>
                <a:ea typeface="+mn-ea"/>
                <a:cs typeface="+mn-cs"/>
              </a:rPr>
              <a:t>Arc </a:t>
            </a:r>
          </a:p>
        </p:txBody>
      </p:sp>
    </p:spTree>
    <p:extLst>
      <p:ext uri="{BB962C8B-B14F-4D97-AF65-F5344CB8AC3E}">
        <p14:creationId xmlns:p14="http://schemas.microsoft.com/office/powerpoint/2010/main" val="634688327"/>
      </p:ext>
    </p:extLst>
  </p:cSld>
  <p:clrMapOvr>
    <a:masterClrMapping/>
  </p:clrMapOvr>
</p:sld>
</file>

<file path=ppt/theme/theme1.xml><?xml version="1.0" encoding="utf-8"?>
<a:theme xmlns:a="http://schemas.openxmlformats.org/drawingml/2006/main" name="Office Theme">
  <a:themeElements>
    <a:clrScheme name="Ox-Cam Arc">
      <a:dk1>
        <a:srgbClr val="000000"/>
      </a:dk1>
      <a:lt1>
        <a:srgbClr val="FFFFFF"/>
      </a:lt1>
      <a:dk2>
        <a:srgbClr val="44546A"/>
      </a:dk2>
      <a:lt2>
        <a:srgbClr val="E7E6E6"/>
      </a:lt2>
      <a:accent1>
        <a:srgbClr val="002554"/>
      </a:accent1>
      <a:accent2>
        <a:srgbClr val="00B2E3"/>
      </a:accent2>
      <a:accent3>
        <a:srgbClr val="38D430"/>
      </a:accent3>
      <a:accent4>
        <a:srgbClr val="1C3775"/>
      </a:accent4>
      <a:accent5>
        <a:srgbClr val="EF4B81"/>
      </a:accent5>
      <a:accent6>
        <a:srgbClr val="FFAB4D"/>
      </a:accent6>
      <a:hlink>
        <a:srgbClr val="3CDBC0"/>
      </a:hlink>
      <a:folHlink>
        <a:srgbClr val="FFE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x-Cam Arc">
      <a:dk1>
        <a:srgbClr val="000000"/>
      </a:dk1>
      <a:lt1>
        <a:srgbClr val="FFFFFF"/>
      </a:lt1>
      <a:dk2>
        <a:srgbClr val="44546A"/>
      </a:dk2>
      <a:lt2>
        <a:srgbClr val="E7E6E6"/>
      </a:lt2>
      <a:accent1>
        <a:srgbClr val="002554"/>
      </a:accent1>
      <a:accent2>
        <a:srgbClr val="00B2E3"/>
      </a:accent2>
      <a:accent3>
        <a:srgbClr val="38D430"/>
      </a:accent3>
      <a:accent4>
        <a:srgbClr val="1C3775"/>
      </a:accent4>
      <a:accent5>
        <a:srgbClr val="EF4B81"/>
      </a:accent5>
      <a:accent6>
        <a:srgbClr val="FFAB4D"/>
      </a:accent6>
      <a:hlink>
        <a:srgbClr val="3CDBC0"/>
      </a:hlink>
      <a:folHlink>
        <a:srgbClr val="FFE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8464EAAFF59F428623E8F096DEF5DB" ma:contentTypeVersion="12" ma:contentTypeDescription="Create a new document." ma:contentTypeScope="" ma:versionID="def7f988f9509ea159dd56431a173e79">
  <xsd:schema xmlns:xsd="http://www.w3.org/2001/XMLSchema" xmlns:xs="http://www.w3.org/2001/XMLSchema" xmlns:p="http://schemas.microsoft.com/office/2006/metadata/properties" xmlns:ns3="8b8d8bd0-ccef-4ae9-b84c-149dfdd4f9c8" xmlns:ns4="3e347919-3534-46cc-b884-2608a962b3ba" targetNamespace="http://schemas.microsoft.com/office/2006/metadata/properties" ma:root="true" ma:fieldsID="a2aaa41b2bdc3c5322998fcdb6f0007f" ns3:_="" ns4:_="">
    <xsd:import namespace="8b8d8bd0-ccef-4ae9-b84c-149dfdd4f9c8"/>
    <xsd:import namespace="3e347919-3534-46cc-b884-2608a962b3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8d8bd0-ccef-4ae9-b84c-149dfdd4f9c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347919-3534-46cc-b884-2608a962b3ba"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DFC857-CBC9-46D1-926D-FACA4C71C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8d8bd0-ccef-4ae9-b84c-149dfdd4f9c8"/>
    <ds:schemaRef ds:uri="3e347919-3534-46cc-b884-2608a962b3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C8025E-E791-4D8B-8EEC-6737BCD6F5B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96219FB-5E82-4B02-8504-C063AF480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321</TotalTime>
  <Words>1146</Words>
  <Application>Microsoft Office PowerPoint</Application>
  <PresentationFormat>Widescreen</PresentationFormat>
  <Paragraphs>137</Paragraphs>
  <Slides>13</Slides>
  <Notes>13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vt:i4>
      </vt:variant>
    </vt:vector>
  </HeadingPairs>
  <TitlesOfParts>
    <vt:vector size="17" baseType="lpstr">
      <vt:lpstr>Arial</vt:lpstr>
      <vt:lpstr>Calibri</vt:lpstr>
      <vt:lpstr>Office Theme</vt:lpstr>
      <vt:lpstr>Office Theme</vt:lpstr>
      <vt:lpstr>Oxford-Cambridge Arc</vt:lpstr>
      <vt:lpstr>Oxford-Cambridge  Arc</vt:lpstr>
      <vt:lpstr>Arc leadership  groups</vt:lpstr>
      <vt:lpstr>PowerPoint Presentation</vt:lpstr>
      <vt:lpstr>By 2050, the Arc will be the world leading place for high-value growth, innovation and productivity. A global hub where ideas and companies are generated and thrive, home to exemplary models of 21st century development, with a high-quality environment and outstanding quality of life, and with a strong economic focus that drives inclusive clean growth.</vt:lpstr>
      <vt:lpstr>Economic potential: double GVA to £200bn p.a.</vt:lpstr>
      <vt:lpstr>UK innovation region - creates significant economic value</vt:lpstr>
      <vt:lpstr>PowerPoint Presentation</vt:lpstr>
      <vt:lpstr>PowerPoint Presentation</vt:lpstr>
      <vt:lpstr>Strategic innovation infrastructure </vt:lpstr>
      <vt:lpstr>Enabling infrastructure</vt:lpstr>
      <vt:lpstr>PowerPoint Presentation</vt:lpstr>
      <vt:lpstr>Bev Hindle Executive Director Arc Leadership Group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Oxford-Cambridge Arc</dc:title>
  <dc:creator>Karen Clarke</dc:creator>
  <cp:lastModifiedBy>Emma Scott</cp:lastModifiedBy>
  <cp:revision>4</cp:revision>
  <dcterms:created xsi:type="dcterms:W3CDTF">2020-10-12T10:30:16Z</dcterms:created>
  <dcterms:modified xsi:type="dcterms:W3CDTF">2020-12-11T10:54:30Z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0x010100AC8464EAAFF59F428623E8F096DEF5DB</vt:lpwstr>
  </property>
</Properties>
</file>